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74" r:id="rId56"/>
    <p:sldId id="275" r:id="rId57"/>
    <p:sldId id="276" r:id="rId5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isket Mono" charset="1" panose="020B0509050000020004"/>
      <p:regular r:id="rId10"/>
    </p:embeddedFont>
    <p:embeddedFont>
      <p:font typeface="Disket Mono Bold" charset="1" panose="020B0509050000020004"/>
      <p:regular r:id="rId11"/>
    </p:embeddedFont>
    <p:embeddedFont>
      <p:font typeface="TT Interphases" charset="1" panose="02000503020000020004"/>
      <p:regular r:id="rId12"/>
    </p:embeddedFont>
    <p:embeddedFont>
      <p:font typeface="TT Interphases Bold" charset="1" panose="02000803060000020004"/>
      <p:regular r:id="rId13"/>
    </p:embeddedFont>
    <p:embeddedFont>
      <p:font typeface="TT Interphases Italics" charset="1" panose="02000503020000090004"/>
      <p:regular r:id="rId14"/>
    </p:embeddedFont>
    <p:embeddedFont>
      <p:font typeface="TT Interphases Bold Italics" charset="1" panose="02000803000000090004"/>
      <p:regular r:id="rId15"/>
    </p:embeddedFont>
    <p:embeddedFont>
      <p:font typeface="Helvetica World" charset="1" panose="020B0500040000020004"/>
      <p:regular r:id="rId16"/>
    </p:embeddedFont>
    <p:embeddedFont>
      <p:font typeface="Helvetica World Bold" charset="1" panose="020B0800040000020004"/>
      <p:regular r:id="rId17"/>
    </p:embeddedFont>
    <p:embeddedFont>
      <p:font typeface="Helvetica World Italics" charset="1" panose="020B0500040000090004"/>
      <p:regular r:id="rId18"/>
    </p:embeddedFont>
    <p:embeddedFont>
      <p:font typeface="Helvetica World Bold Italics" charset="1" panose="020B0800040000090004"/>
      <p:regular r:id="rId19"/>
    </p:embeddedFont>
    <p:embeddedFont>
      <p:font typeface="Open Sauce" charset="1" panose="00000500000000000000"/>
      <p:regular r:id="rId20"/>
    </p:embeddedFont>
    <p:embeddedFont>
      <p:font typeface="Open Sauce Bold" charset="1" panose="00000800000000000000"/>
      <p:regular r:id="rId21"/>
    </p:embeddedFont>
    <p:embeddedFont>
      <p:font typeface="Open Sauce Italics" charset="1" panose="00000500000000000000"/>
      <p:regular r:id="rId22"/>
    </p:embeddedFont>
    <p:embeddedFont>
      <p:font typeface="Open Sauce Bold Italics" charset="1" panose="00000800000000000000"/>
      <p:regular r:id="rId23"/>
    </p:embeddedFont>
    <p:embeddedFont>
      <p:font typeface="Open Sauce Light" charset="1" panose="00000400000000000000"/>
      <p:regular r:id="rId24"/>
    </p:embeddedFont>
    <p:embeddedFont>
      <p:font typeface="Open Sauce Light Italics" charset="1" panose="00000400000000000000"/>
      <p:regular r:id="rId25"/>
    </p:embeddedFont>
    <p:embeddedFont>
      <p:font typeface="Open Sauce Medium" charset="1" panose="00000600000000000000"/>
      <p:regular r:id="rId26"/>
    </p:embeddedFont>
    <p:embeddedFont>
      <p:font typeface="Open Sauce Medium Italics" charset="1" panose="00000600000000000000"/>
      <p:regular r:id="rId27"/>
    </p:embeddedFont>
    <p:embeddedFont>
      <p:font typeface="Open Sauce Semi-Bold" charset="1" panose="00000700000000000000"/>
      <p:regular r:id="rId28"/>
    </p:embeddedFont>
    <p:embeddedFont>
      <p:font typeface="Open Sauce Semi-Bold Italics" charset="1" panose="00000700000000000000"/>
      <p:regular r:id="rId29"/>
    </p:embeddedFont>
    <p:embeddedFont>
      <p:font typeface="Open Sauce Heavy" charset="1" panose="00000A00000000000000"/>
      <p:regular r:id="rId30"/>
    </p:embeddedFont>
    <p:embeddedFont>
      <p:font typeface="Open Sauce Heavy Italics" charset="1" panose="00000A00000000000000"/>
      <p:regular r:id="rId31"/>
    </p:embeddedFont>
    <p:embeddedFont>
      <p:font typeface="Telegraf" charset="1" panose="00000500000000000000"/>
      <p:regular r:id="rId32"/>
    </p:embeddedFont>
    <p:embeddedFont>
      <p:font typeface="Telegraf Bold" charset="1" panose="00000800000000000000"/>
      <p:regular r:id="rId33"/>
    </p:embeddedFont>
    <p:embeddedFont>
      <p:font typeface="Telegraf Extra-Light" charset="1" panose="00000300000000000000"/>
      <p:regular r:id="rId34"/>
    </p:embeddedFont>
    <p:embeddedFont>
      <p:font typeface="Telegraf Medium" charset="1" panose="00000600000000000000"/>
      <p:regular r:id="rId35"/>
    </p:embeddedFont>
    <p:embeddedFont>
      <p:font typeface="Telegraf Ultra-Bold" charset="1" panose="00000900000000000000"/>
      <p:regular r:id="rId36"/>
    </p:embeddedFont>
    <p:embeddedFont>
      <p:font typeface="Telegraf Heavy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slides/slide16.xml" Type="http://schemas.openxmlformats.org/officeDocument/2006/relationships/slide"/><Relationship Id="rId54" Target="slides/slide17.xml" Type="http://schemas.openxmlformats.org/officeDocument/2006/relationships/slide"/><Relationship Id="rId55" Target="slides/slide18.xml" Type="http://schemas.openxmlformats.org/officeDocument/2006/relationships/slide"/><Relationship Id="rId56" Target="slides/slide19.xml" Type="http://schemas.openxmlformats.org/officeDocument/2006/relationships/slide"/><Relationship Id="rId57" Target="slides/slide20.xml" Type="http://schemas.openxmlformats.org/officeDocument/2006/relationships/slide"/><Relationship Id="rId58" Target="slides/slide2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7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4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15" Target="../media/image44.png" Type="http://schemas.openxmlformats.org/officeDocument/2006/relationships/image"/><Relationship Id="rId16" Target="../media/image45.png" Type="http://schemas.openxmlformats.org/officeDocument/2006/relationships/image"/><Relationship Id="rId17" Target="../media/image46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8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4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53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4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12" Target="../media/image59.png" Type="http://schemas.openxmlformats.org/officeDocument/2006/relationships/image"/><Relationship Id="rId13" Target="../media/image60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4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64.png" Type="http://schemas.openxmlformats.org/officeDocument/2006/relationships/image"/><Relationship Id="rId12" Target="../media/image65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6.png" Type="http://schemas.openxmlformats.org/officeDocument/2006/relationships/image"/><Relationship Id="rId6" Target="../media/image67.svg" Type="http://schemas.openxmlformats.org/officeDocument/2006/relationships/image"/><Relationship Id="rId7" Target="../media/image68.png" Type="http://schemas.openxmlformats.org/officeDocument/2006/relationships/image"/><Relationship Id="rId8" Target="../media/image69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26.png" Type="http://schemas.openxmlformats.org/officeDocument/2006/relationships/image"/><Relationship Id="rId18" Target="../media/image27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15" Target="../media/image32.png" Type="http://schemas.openxmlformats.org/officeDocument/2006/relationships/image"/><Relationship Id="rId16" Target="../media/image33.svg" Type="http://schemas.openxmlformats.org/officeDocument/2006/relationships/image"/><Relationship Id="rId17" Target="../media/image34.png" Type="http://schemas.openxmlformats.org/officeDocument/2006/relationships/image"/><Relationship Id="rId18" Target="../media/image35.svg" Type="http://schemas.openxmlformats.org/officeDocument/2006/relationships/image"/><Relationship Id="rId19" Target="../media/image2.png" Type="http://schemas.openxmlformats.org/officeDocument/2006/relationships/image"/><Relationship Id="rId2" Target="../media/image1.jpeg" Type="http://schemas.openxmlformats.org/officeDocument/2006/relationships/image"/><Relationship Id="rId20" Target="../media/image3.svg" Type="http://schemas.openxmlformats.org/officeDocument/2006/relationships/image"/><Relationship Id="rId21" Target="../media/image36.png" Type="http://schemas.openxmlformats.org/officeDocument/2006/relationships/image"/><Relationship Id="rId22" Target="../media/image37.sv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15" Target="../media/image44.png" Type="http://schemas.openxmlformats.org/officeDocument/2006/relationships/image"/><Relationship Id="rId16" Target="../media/image45.png" Type="http://schemas.openxmlformats.org/officeDocument/2006/relationships/image"/><Relationship Id="rId17" Target="../media/image46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150" y="6560640"/>
            <a:ext cx="8834727" cy="290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90"/>
              </a:lnSpc>
            </a:pPr>
            <a:r>
              <a:rPr lang="en-US" sz="11988" spc="-599">
                <a:solidFill>
                  <a:srgbClr val="FFFFFF"/>
                </a:solidFill>
                <a:latin typeface="Helvetica World Bold"/>
              </a:rPr>
              <a:t>EARENDEL</a:t>
            </a:r>
            <a:r>
              <a:rPr lang="en-US" sz="11988" spc="-599">
                <a:solidFill>
                  <a:srgbClr val="A373F1"/>
                </a:solidFill>
                <a:latin typeface="Helvetica World Bold"/>
              </a:rPr>
              <a:t> PRO </a:t>
            </a:r>
            <a:r>
              <a:rPr lang="en-US" sz="11988" spc="-599">
                <a:solidFill>
                  <a:srgbClr val="FFFFFF"/>
                </a:solidFill>
                <a:latin typeface="Helvetica World Bold"/>
              </a:rPr>
              <a:t>TRACK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820989" y="4195783"/>
            <a:ext cx="647222" cy="647222"/>
          </a:xfrm>
          <a:custGeom>
            <a:avLst/>
            <a:gdLst/>
            <a:ahLst/>
            <a:cxnLst/>
            <a:rect r="r" b="b" t="t" l="l"/>
            <a:pathLst>
              <a:path h="647222" w="647222">
                <a:moveTo>
                  <a:pt x="0" y="0"/>
                </a:moveTo>
                <a:lnTo>
                  <a:pt x="647222" y="0"/>
                </a:lnTo>
                <a:lnTo>
                  <a:pt x="647222" y="647222"/>
                </a:lnTo>
                <a:lnTo>
                  <a:pt x="0" y="6472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44795" y="8695752"/>
            <a:ext cx="269332" cy="269332"/>
          </a:xfrm>
          <a:custGeom>
            <a:avLst/>
            <a:gdLst/>
            <a:ahLst/>
            <a:cxnLst/>
            <a:rect r="r" b="b" t="t" l="l"/>
            <a:pathLst>
              <a:path h="269332" w="269332">
                <a:moveTo>
                  <a:pt x="0" y="0"/>
                </a:moveTo>
                <a:lnTo>
                  <a:pt x="269332" y="0"/>
                </a:lnTo>
                <a:lnTo>
                  <a:pt x="269332" y="269332"/>
                </a:lnTo>
                <a:lnTo>
                  <a:pt x="0" y="269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811907" y="1244076"/>
            <a:ext cx="1256893" cy="986356"/>
            <a:chOff x="0" y="0"/>
            <a:chExt cx="1135558" cy="8911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5558" cy="891137"/>
            </a:xfrm>
            <a:custGeom>
              <a:avLst/>
              <a:gdLst/>
              <a:ahLst/>
              <a:cxnLst/>
              <a:rect r="r" b="b" t="t" l="l"/>
              <a:pathLst>
                <a:path h="891137" w="1135558">
                  <a:moveTo>
                    <a:pt x="80074" y="0"/>
                  </a:moveTo>
                  <a:lnTo>
                    <a:pt x="1055484" y="0"/>
                  </a:lnTo>
                  <a:cubicBezTo>
                    <a:pt x="1076721" y="0"/>
                    <a:pt x="1097088" y="8436"/>
                    <a:pt x="1112105" y="23453"/>
                  </a:cubicBezTo>
                  <a:cubicBezTo>
                    <a:pt x="1127122" y="38470"/>
                    <a:pt x="1135558" y="58837"/>
                    <a:pt x="1135558" y="80074"/>
                  </a:cubicBezTo>
                  <a:lnTo>
                    <a:pt x="1135558" y="811063"/>
                  </a:lnTo>
                  <a:cubicBezTo>
                    <a:pt x="1135558" y="832300"/>
                    <a:pt x="1127122" y="852667"/>
                    <a:pt x="1112105" y="867684"/>
                  </a:cubicBezTo>
                  <a:cubicBezTo>
                    <a:pt x="1097088" y="882701"/>
                    <a:pt x="1076721" y="891137"/>
                    <a:pt x="1055484" y="891137"/>
                  </a:cubicBezTo>
                  <a:lnTo>
                    <a:pt x="80074" y="891137"/>
                  </a:lnTo>
                  <a:cubicBezTo>
                    <a:pt x="58837" y="891137"/>
                    <a:pt x="38470" y="882701"/>
                    <a:pt x="23453" y="867684"/>
                  </a:cubicBezTo>
                  <a:cubicBezTo>
                    <a:pt x="8436" y="852667"/>
                    <a:pt x="0" y="832300"/>
                    <a:pt x="0" y="811063"/>
                  </a:cubicBezTo>
                  <a:lnTo>
                    <a:pt x="0" y="80074"/>
                  </a:lnTo>
                  <a:cubicBezTo>
                    <a:pt x="0" y="58837"/>
                    <a:pt x="8436" y="38470"/>
                    <a:pt x="23453" y="23453"/>
                  </a:cubicBezTo>
                  <a:cubicBezTo>
                    <a:pt x="38470" y="8436"/>
                    <a:pt x="58837" y="0"/>
                    <a:pt x="80074" y="0"/>
                  </a:cubicBezTo>
                  <a:close/>
                </a:path>
              </a:pathLst>
            </a:custGeom>
            <a:solidFill>
              <a:srgbClr val="EDEDED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0"/>
              <a:ext cx="1135558" cy="795887"/>
            </a:xfrm>
            <a:prstGeom prst="rect">
              <a:avLst/>
            </a:prstGeom>
          </p:spPr>
          <p:txBody>
            <a:bodyPr anchor="ctr" rtlCol="false" tIns="16563" lIns="16563" bIns="16563" rIns="16563"/>
            <a:lstStyle/>
            <a:p>
              <a:pPr algn="ctr" marL="0" indent="0" lvl="0">
                <a:lnSpc>
                  <a:spcPts val="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8166" y="5526421"/>
            <a:ext cx="5721887" cy="6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59"/>
              </a:lnSpc>
            </a:pPr>
            <a:r>
              <a:rPr lang="en-US" sz="4599" spc="-68">
                <a:solidFill>
                  <a:srgbClr val="EDEDED"/>
                </a:solidFill>
                <a:latin typeface="TT Interphases"/>
              </a:rPr>
              <a:t>The 5    Dimension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97362" y="1390650"/>
            <a:ext cx="896893" cy="961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65"/>
              </a:lnSpc>
            </a:pPr>
            <a:r>
              <a:rPr lang="en-US" sz="7739" spc="-773">
                <a:solidFill>
                  <a:srgbClr val="000000"/>
                </a:solidFill>
                <a:latin typeface="Disket Mono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16443314" y="1581010"/>
            <a:ext cx="670388" cy="3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7"/>
              </a:lnSpc>
            </a:pPr>
            <a:r>
              <a:rPr lang="en-US" sz="1252" spc="-18">
                <a:solidFill>
                  <a:srgbClr val="000000"/>
                </a:solidFill>
                <a:latin typeface="Helvetica World Bold"/>
              </a:rPr>
              <a:t>LESSONCOURSE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8288000" y="-2312260"/>
            <a:ext cx="5194043" cy="5194043"/>
            <a:chOff x="0" y="0"/>
            <a:chExt cx="6925391" cy="69253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25391" cy="6925391"/>
            </a:xfrm>
            <a:custGeom>
              <a:avLst/>
              <a:gdLst/>
              <a:ahLst/>
              <a:cxnLst/>
              <a:rect r="r" b="b" t="t" l="l"/>
              <a:pathLst>
                <a:path h="6925391" w="6925391">
                  <a:moveTo>
                    <a:pt x="0" y="0"/>
                  </a:moveTo>
                  <a:lnTo>
                    <a:pt x="6925391" y="0"/>
                  </a:lnTo>
                  <a:lnTo>
                    <a:pt x="6925391" y="6925391"/>
                  </a:lnTo>
                  <a:lnTo>
                    <a:pt x="0" y="692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09741" y="699378"/>
              <a:ext cx="5505910" cy="5526635"/>
            </a:xfrm>
            <a:custGeom>
              <a:avLst/>
              <a:gdLst/>
              <a:ahLst/>
              <a:cxnLst/>
              <a:rect r="r" b="b" t="t" l="l"/>
              <a:pathLst>
                <a:path h="5526635" w="5505910">
                  <a:moveTo>
                    <a:pt x="0" y="0"/>
                  </a:moveTo>
                  <a:lnTo>
                    <a:pt x="5505910" y="0"/>
                  </a:lnTo>
                  <a:lnTo>
                    <a:pt x="5505910" y="5526635"/>
                  </a:lnTo>
                  <a:lnTo>
                    <a:pt x="0" y="5526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7285368" y="-1295683"/>
            <a:ext cx="7816269" cy="7816269"/>
          </a:xfrm>
          <a:custGeom>
            <a:avLst/>
            <a:gdLst/>
            <a:ahLst/>
            <a:cxnLst/>
            <a:rect r="r" b="b" t="t" l="l"/>
            <a:pathLst>
              <a:path h="7816269" w="7816269">
                <a:moveTo>
                  <a:pt x="0" y="0"/>
                </a:moveTo>
                <a:lnTo>
                  <a:pt x="7816269" y="0"/>
                </a:lnTo>
                <a:lnTo>
                  <a:pt x="7816269" y="7816269"/>
                </a:lnTo>
                <a:lnTo>
                  <a:pt x="0" y="7816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034877" y="1333500"/>
            <a:ext cx="2886990" cy="2897857"/>
          </a:xfrm>
          <a:custGeom>
            <a:avLst/>
            <a:gdLst/>
            <a:ahLst/>
            <a:cxnLst/>
            <a:rect r="r" b="b" t="t" l="l"/>
            <a:pathLst>
              <a:path h="2897857" w="2886990">
                <a:moveTo>
                  <a:pt x="0" y="0"/>
                </a:moveTo>
                <a:lnTo>
                  <a:pt x="2886990" y="0"/>
                </a:lnTo>
                <a:lnTo>
                  <a:pt x="2886990" y="2897857"/>
                </a:lnTo>
                <a:lnTo>
                  <a:pt x="0" y="28978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-7384490">
            <a:off x="9306839" y="-3507618"/>
            <a:ext cx="10998927" cy="10998927"/>
            <a:chOff x="0" y="0"/>
            <a:chExt cx="14665236" cy="146652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665236" cy="14665236"/>
            </a:xfrm>
            <a:custGeom>
              <a:avLst/>
              <a:gdLst/>
              <a:ahLst/>
              <a:cxnLst/>
              <a:rect r="r" b="b" t="t" l="l"/>
              <a:pathLst>
                <a:path h="14665236" w="14665236">
                  <a:moveTo>
                    <a:pt x="0" y="0"/>
                  </a:moveTo>
                  <a:lnTo>
                    <a:pt x="14665236" y="0"/>
                  </a:lnTo>
                  <a:lnTo>
                    <a:pt x="14665236" y="14665236"/>
                  </a:lnTo>
                  <a:lnTo>
                    <a:pt x="0" y="14665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38936">
              <a:off x="1788844" y="1753977"/>
              <a:ext cx="11087549" cy="11157282"/>
            </a:xfrm>
            <a:custGeom>
              <a:avLst/>
              <a:gdLst/>
              <a:ahLst/>
              <a:cxnLst/>
              <a:rect r="r" b="b" t="t" l="l"/>
              <a:pathLst>
                <a:path h="11157282" w="11087549">
                  <a:moveTo>
                    <a:pt x="0" y="0"/>
                  </a:moveTo>
                  <a:lnTo>
                    <a:pt x="11087549" y="0"/>
                  </a:lnTo>
                  <a:lnTo>
                    <a:pt x="11087549" y="11157282"/>
                  </a:lnTo>
                  <a:lnTo>
                    <a:pt x="0" y="11157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-1313946">
            <a:off x="16562050" y="5178905"/>
            <a:ext cx="3451900" cy="3451900"/>
            <a:chOff x="0" y="0"/>
            <a:chExt cx="4602533" cy="46025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602533" cy="4602533"/>
            </a:xfrm>
            <a:custGeom>
              <a:avLst/>
              <a:gdLst/>
              <a:ahLst/>
              <a:cxnLst/>
              <a:rect r="r" b="b" t="t" l="l"/>
              <a:pathLst>
                <a:path h="4602533" w="4602533">
                  <a:moveTo>
                    <a:pt x="0" y="0"/>
                  </a:moveTo>
                  <a:lnTo>
                    <a:pt x="4602533" y="0"/>
                  </a:lnTo>
                  <a:lnTo>
                    <a:pt x="4602533" y="4602533"/>
                  </a:lnTo>
                  <a:lnTo>
                    <a:pt x="0" y="46025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569493" y="562974"/>
              <a:ext cx="3463548" cy="3476585"/>
            </a:xfrm>
            <a:custGeom>
              <a:avLst/>
              <a:gdLst/>
              <a:ahLst/>
              <a:cxnLst/>
              <a:rect r="r" b="b" t="t" l="l"/>
              <a:pathLst>
                <a:path h="3476585" w="3463548">
                  <a:moveTo>
                    <a:pt x="0" y="0"/>
                  </a:moveTo>
                  <a:lnTo>
                    <a:pt x="3463547" y="0"/>
                  </a:lnTo>
                  <a:lnTo>
                    <a:pt x="3463547" y="3476585"/>
                  </a:lnTo>
                  <a:lnTo>
                    <a:pt x="0" y="347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7068628" y="925543"/>
            <a:ext cx="433480" cy="433480"/>
          </a:xfrm>
          <a:custGeom>
            <a:avLst/>
            <a:gdLst/>
            <a:ahLst/>
            <a:cxnLst/>
            <a:rect r="r" b="b" t="t" l="l"/>
            <a:pathLst>
              <a:path h="433480" w="433480">
                <a:moveTo>
                  <a:pt x="0" y="0"/>
                </a:moveTo>
                <a:lnTo>
                  <a:pt x="433480" y="0"/>
                </a:lnTo>
                <a:lnTo>
                  <a:pt x="433480" y="433480"/>
                </a:lnTo>
                <a:lnTo>
                  <a:pt x="0" y="433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69518" y="3116263"/>
            <a:ext cx="477174" cy="477174"/>
          </a:xfrm>
          <a:custGeom>
            <a:avLst/>
            <a:gdLst/>
            <a:ahLst/>
            <a:cxnLst/>
            <a:rect r="r" b="b" t="t" l="l"/>
            <a:pathLst>
              <a:path h="477174" w="477174">
                <a:moveTo>
                  <a:pt x="0" y="0"/>
                </a:moveTo>
                <a:lnTo>
                  <a:pt x="477174" y="0"/>
                </a:lnTo>
                <a:lnTo>
                  <a:pt x="477174" y="477174"/>
                </a:lnTo>
                <a:lnTo>
                  <a:pt x="0" y="47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755798" y="5391483"/>
            <a:ext cx="802905" cy="38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0"/>
              </a:lnSpc>
            </a:pPr>
            <a:r>
              <a:rPr lang="en-US" sz="2800" spc="-42">
                <a:solidFill>
                  <a:srgbClr val="EDEDED"/>
                </a:solidFill>
                <a:latin typeface="TT Interphases"/>
              </a:rPr>
              <a:t>th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17435" y="5370891"/>
            <a:ext cx="358791" cy="358791"/>
          </a:xfrm>
          <a:custGeom>
            <a:avLst/>
            <a:gdLst/>
            <a:ahLst/>
            <a:cxnLst/>
            <a:rect r="r" b="b" t="t" l="l"/>
            <a:pathLst>
              <a:path h="358791" w="358791">
                <a:moveTo>
                  <a:pt x="0" y="0"/>
                </a:moveTo>
                <a:lnTo>
                  <a:pt x="358791" y="0"/>
                </a:lnTo>
                <a:lnTo>
                  <a:pt x="358791" y="358792"/>
                </a:lnTo>
                <a:lnTo>
                  <a:pt x="0" y="358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82958" y="1452268"/>
            <a:ext cx="627613" cy="627613"/>
          </a:xfrm>
          <a:custGeom>
            <a:avLst/>
            <a:gdLst/>
            <a:ahLst/>
            <a:cxnLst/>
            <a:rect r="r" b="b" t="t" l="l"/>
            <a:pathLst>
              <a:path h="627613" w="627613">
                <a:moveTo>
                  <a:pt x="0" y="0"/>
                </a:moveTo>
                <a:lnTo>
                  <a:pt x="627613" y="0"/>
                </a:lnTo>
                <a:lnTo>
                  <a:pt x="627613" y="627613"/>
                </a:lnTo>
                <a:lnTo>
                  <a:pt x="0" y="627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79503" y="7812724"/>
            <a:ext cx="358791" cy="358791"/>
          </a:xfrm>
          <a:custGeom>
            <a:avLst/>
            <a:gdLst/>
            <a:ahLst/>
            <a:cxnLst/>
            <a:rect r="r" b="b" t="t" l="l"/>
            <a:pathLst>
              <a:path h="358791" w="358791">
                <a:moveTo>
                  <a:pt x="0" y="0"/>
                </a:moveTo>
                <a:lnTo>
                  <a:pt x="358791" y="0"/>
                </a:lnTo>
                <a:lnTo>
                  <a:pt x="358791" y="358792"/>
                </a:lnTo>
                <a:lnTo>
                  <a:pt x="0" y="358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62893" y="8451291"/>
            <a:ext cx="627613" cy="627613"/>
          </a:xfrm>
          <a:custGeom>
            <a:avLst/>
            <a:gdLst/>
            <a:ahLst/>
            <a:cxnLst/>
            <a:rect r="r" b="b" t="t" l="l"/>
            <a:pathLst>
              <a:path h="627613" w="627613">
                <a:moveTo>
                  <a:pt x="0" y="0"/>
                </a:moveTo>
                <a:lnTo>
                  <a:pt x="627613" y="0"/>
                </a:lnTo>
                <a:lnTo>
                  <a:pt x="627613" y="627613"/>
                </a:lnTo>
                <a:lnTo>
                  <a:pt x="0" y="627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63921">
            <a:off x="14730964" y="5569652"/>
            <a:ext cx="2461417" cy="1283604"/>
          </a:xfrm>
          <a:custGeom>
            <a:avLst/>
            <a:gdLst/>
            <a:ahLst/>
            <a:cxnLst/>
            <a:rect r="r" b="b" t="t" l="l"/>
            <a:pathLst>
              <a:path h="1283604" w="2461417">
                <a:moveTo>
                  <a:pt x="0" y="0"/>
                </a:moveTo>
                <a:lnTo>
                  <a:pt x="2461418" y="0"/>
                </a:lnTo>
                <a:lnTo>
                  <a:pt x="2461418" y="1283605"/>
                </a:lnTo>
                <a:lnTo>
                  <a:pt x="0" y="1283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313946">
            <a:off x="14215748" y="917500"/>
            <a:ext cx="8144504" cy="8144504"/>
          </a:xfrm>
          <a:custGeom>
            <a:avLst/>
            <a:gdLst/>
            <a:ahLst/>
            <a:cxnLst/>
            <a:rect r="r" b="b" t="t" l="l"/>
            <a:pathLst>
              <a:path h="8144504" w="8144504">
                <a:moveTo>
                  <a:pt x="0" y="0"/>
                </a:moveTo>
                <a:lnTo>
                  <a:pt x="8144504" y="0"/>
                </a:lnTo>
                <a:lnTo>
                  <a:pt x="8144504" y="8144504"/>
                </a:lnTo>
                <a:lnTo>
                  <a:pt x="0" y="8144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313946">
            <a:off x="15570147" y="2086086"/>
            <a:ext cx="5636036" cy="5657251"/>
          </a:xfrm>
          <a:custGeom>
            <a:avLst/>
            <a:gdLst/>
            <a:ahLst/>
            <a:cxnLst/>
            <a:rect r="r" b="b" t="t" l="l"/>
            <a:pathLst>
              <a:path h="5657251" w="5636036">
                <a:moveTo>
                  <a:pt x="0" y="0"/>
                </a:moveTo>
                <a:lnTo>
                  <a:pt x="5636036" y="0"/>
                </a:lnTo>
                <a:lnTo>
                  <a:pt x="5636036" y="5657251"/>
                </a:lnTo>
                <a:lnTo>
                  <a:pt x="0" y="5657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400000">
            <a:off x="15619876" y="2127627"/>
            <a:ext cx="5506815" cy="5527543"/>
          </a:xfrm>
          <a:custGeom>
            <a:avLst/>
            <a:gdLst/>
            <a:ahLst/>
            <a:cxnLst/>
            <a:rect r="r" b="b" t="t" l="l"/>
            <a:pathLst>
              <a:path h="5527543" w="5506815">
                <a:moveTo>
                  <a:pt x="5506815" y="0"/>
                </a:moveTo>
                <a:lnTo>
                  <a:pt x="0" y="0"/>
                </a:lnTo>
                <a:lnTo>
                  <a:pt x="0" y="5527544"/>
                </a:lnTo>
                <a:lnTo>
                  <a:pt x="5506815" y="5527544"/>
                </a:lnTo>
                <a:lnTo>
                  <a:pt x="550681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6706702"/>
            <a:ext cx="1687969" cy="1694323"/>
          </a:xfrm>
          <a:custGeom>
            <a:avLst/>
            <a:gdLst/>
            <a:ahLst/>
            <a:cxnLst/>
            <a:rect r="r" b="b" t="t" l="l"/>
            <a:pathLst>
              <a:path h="1694323" w="1687969">
                <a:moveTo>
                  <a:pt x="0" y="0"/>
                </a:moveTo>
                <a:lnTo>
                  <a:pt x="1687969" y="0"/>
                </a:lnTo>
                <a:lnTo>
                  <a:pt x="1687969" y="1694323"/>
                </a:lnTo>
                <a:lnTo>
                  <a:pt x="0" y="16943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04232" y="1212538"/>
            <a:ext cx="13514256" cy="7045595"/>
          </a:xfrm>
          <a:custGeom>
            <a:avLst/>
            <a:gdLst/>
            <a:ahLst/>
            <a:cxnLst/>
            <a:rect r="r" b="b" t="t" l="l"/>
            <a:pathLst>
              <a:path h="7045595" w="13514256">
                <a:moveTo>
                  <a:pt x="0" y="0"/>
                </a:moveTo>
                <a:lnTo>
                  <a:pt x="13514256" y="0"/>
                </a:lnTo>
                <a:lnTo>
                  <a:pt x="13514256" y="7045595"/>
                </a:lnTo>
                <a:lnTo>
                  <a:pt x="0" y="704559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313946">
            <a:off x="2387869" y="3181020"/>
            <a:ext cx="29742862" cy="29742862"/>
            <a:chOff x="0" y="0"/>
            <a:chExt cx="39657149" cy="396571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657149" cy="39657149"/>
            </a:xfrm>
            <a:custGeom>
              <a:avLst/>
              <a:gdLst/>
              <a:ahLst/>
              <a:cxnLst/>
              <a:rect r="r" b="b" t="t" l="l"/>
              <a:pathLst>
                <a:path h="39657149" w="39657149">
                  <a:moveTo>
                    <a:pt x="0" y="0"/>
                  </a:moveTo>
                  <a:lnTo>
                    <a:pt x="39657149" y="0"/>
                  </a:lnTo>
                  <a:lnTo>
                    <a:pt x="39657149" y="39657149"/>
                  </a:lnTo>
                  <a:lnTo>
                    <a:pt x="0" y="39657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906963" y="4850796"/>
              <a:ext cx="29843223" cy="29955556"/>
            </a:xfrm>
            <a:custGeom>
              <a:avLst/>
              <a:gdLst/>
              <a:ahLst/>
              <a:cxnLst/>
              <a:rect r="r" b="b" t="t" l="l"/>
              <a:pathLst>
                <a:path h="29955556" w="29843223">
                  <a:moveTo>
                    <a:pt x="0" y="0"/>
                  </a:moveTo>
                  <a:lnTo>
                    <a:pt x="29843223" y="0"/>
                  </a:lnTo>
                  <a:lnTo>
                    <a:pt x="29843223" y="29955557"/>
                  </a:lnTo>
                  <a:lnTo>
                    <a:pt x="0" y="29955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405642" y="1329687"/>
            <a:ext cx="738358" cy="738358"/>
          </a:xfrm>
          <a:custGeom>
            <a:avLst/>
            <a:gdLst/>
            <a:ahLst/>
            <a:cxnLst/>
            <a:rect r="r" b="b" t="t" l="l"/>
            <a:pathLst>
              <a:path h="738358" w="738358">
                <a:moveTo>
                  <a:pt x="0" y="0"/>
                </a:moveTo>
                <a:lnTo>
                  <a:pt x="738358" y="0"/>
                </a:lnTo>
                <a:lnTo>
                  <a:pt x="738358" y="738358"/>
                </a:lnTo>
                <a:lnTo>
                  <a:pt x="0" y="7383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47325" y="4531525"/>
            <a:ext cx="611975" cy="611975"/>
          </a:xfrm>
          <a:custGeom>
            <a:avLst/>
            <a:gdLst/>
            <a:ahLst/>
            <a:cxnLst/>
            <a:rect r="r" b="b" t="t" l="l"/>
            <a:pathLst>
              <a:path h="611975" w="611975">
                <a:moveTo>
                  <a:pt x="0" y="0"/>
                </a:moveTo>
                <a:lnTo>
                  <a:pt x="611975" y="0"/>
                </a:lnTo>
                <a:lnTo>
                  <a:pt x="611975" y="611975"/>
                </a:lnTo>
                <a:lnTo>
                  <a:pt x="0" y="611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12180" y="8173394"/>
            <a:ext cx="396175" cy="396175"/>
          </a:xfrm>
          <a:custGeom>
            <a:avLst/>
            <a:gdLst/>
            <a:ahLst/>
            <a:cxnLst/>
            <a:rect r="r" b="b" t="t" l="l"/>
            <a:pathLst>
              <a:path h="396175" w="396175">
                <a:moveTo>
                  <a:pt x="0" y="0"/>
                </a:moveTo>
                <a:lnTo>
                  <a:pt x="396175" y="0"/>
                </a:lnTo>
                <a:lnTo>
                  <a:pt x="396175" y="396175"/>
                </a:lnTo>
                <a:lnTo>
                  <a:pt x="0" y="3961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83939">
            <a:off x="12360775" y="356336"/>
            <a:ext cx="2626242" cy="1946702"/>
          </a:xfrm>
          <a:custGeom>
            <a:avLst/>
            <a:gdLst/>
            <a:ahLst/>
            <a:cxnLst/>
            <a:rect r="r" b="b" t="t" l="l"/>
            <a:pathLst>
              <a:path h="1946702" w="2626242">
                <a:moveTo>
                  <a:pt x="0" y="0"/>
                </a:moveTo>
                <a:lnTo>
                  <a:pt x="2626242" y="0"/>
                </a:lnTo>
                <a:lnTo>
                  <a:pt x="2626242" y="1946702"/>
                </a:lnTo>
                <a:lnTo>
                  <a:pt x="0" y="19467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29305" y="8223359"/>
            <a:ext cx="1171312" cy="991222"/>
          </a:xfrm>
          <a:custGeom>
            <a:avLst/>
            <a:gdLst/>
            <a:ahLst/>
            <a:cxnLst/>
            <a:rect r="r" b="b" t="t" l="l"/>
            <a:pathLst>
              <a:path h="991222" w="1171312">
                <a:moveTo>
                  <a:pt x="0" y="0"/>
                </a:moveTo>
                <a:lnTo>
                  <a:pt x="1171311" y="0"/>
                </a:lnTo>
                <a:lnTo>
                  <a:pt x="1171311" y="991222"/>
                </a:lnTo>
                <a:lnTo>
                  <a:pt x="0" y="9912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6054945" y="797116"/>
            <a:ext cx="898368" cy="901749"/>
          </a:xfrm>
          <a:custGeom>
            <a:avLst/>
            <a:gdLst/>
            <a:ahLst/>
            <a:cxnLst/>
            <a:rect r="r" b="b" t="t" l="l"/>
            <a:pathLst>
              <a:path h="901749" w="898368">
                <a:moveTo>
                  <a:pt x="0" y="0"/>
                </a:moveTo>
                <a:lnTo>
                  <a:pt x="898368" y="0"/>
                </a:lnTo>
                <a:lnTo>
                  <a:pt x="898368" y="901750"/>
                </a:lnTo>
                <a:lnTo>
                  <a:pt x="0" y="9017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25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5899060" y="-4683061"/>
            <a:ext cx="6781052" cy="6781052"/>
            <a:chOff x="0" y="0"/>
            <a:chExt cx="9041403" cy="9041403"/>
          </a:xfrm>
        </p:grpSpPr>
        <p:sp>
          <p:nvSpPr>
            <p:cNvPr name="Freeform 13" id="13"/>
            <p:cNvSpPr/>
            <p:nvPr/>
          </p:nvSpPr>
          <p:spPr>
            <a:xfrm flipH="false" flipV="false" rot="2863921">
              <a:off x="1485107" y="5015592"/>
              <a:ext cx="2100587" cy="1095435"/>
            </a:xfrm>
            <a:custGeom>
              <a:avLst/>
              <a:gdLst/>
              <a:ahLst/>
              <a:cxnLst/>
              <a:rect r="r" b="b" t="t" l="l"/>
              <a:pathLst>
                <a:path h="1095435" w="2100587">
                  <a:moveTo>
                    <a:pt x="0" y="0"/>
                  </a:moveTo>
                  <a:lnTo>
                    <a:pt x="2100587" y="0"/>
                  </a:lnTo>
                  <a:lnTo>
                    <a:pt x="2100587" y="1095435"/>
                  </a:lnTo>
                  <a:lnTo>
                    <a:pt x="0" y="1095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1313946">
              <a:off x="1045418" y="1045418"/>
              <a:ext cx="6950566" cy="6950566"/>
            </a:xfrm>
            <a:custGeom>
              <a:avLst/>
              <a:gdLst/>
              <a:ahLst/>
              <a:cxnLst/>
              <a:rect r="r" b="b" t="t" l="l"/>
              <a:pathLst>
                <a:path h="6950566" w="6950566">
                  <a:moveTo>
                    <a:pt x="0" y="0"/>
                  </a:moveTo>
                  <a:lnTo>
                    <a:pt x="6950566" y="0"/>
                  </a:lnTo>
                  <a:lnTo>
                    <a:pt x="6950566" y="6950566"/>
                  </a:lnTo>
                  <a:lnTo>
                    <a:pt x="0" y="6950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1313946">
              <a:off x="2201270" y="2042696"/>
              <a:ext cx="4809826" cy="4827930"/>
            </a:xfrm>
            <a:custGeom>
              <a:avLst/>
              <a:gdLst/>
              <a:ahLst/>
              <a:cxnLst/>
              <a:rect r="r" b="b" t="t" l="l"/>
              <a:pathLst>
                <a:path h="4827930" w="4809826">
                  <a:moveTo>
                    <a:pt x="0" y="0"/>
                  </a:moveTo>
                  <a:lnTo>
                    <a:pt x="4809826" y="0"/>
                  </a:lnTo>
                  <a:lnTo>
                    <a:pt x="4809826" y="4827930"/>
                  </a:lnTo>
                  <a:lnTo>
                    <a:pt x="0" y="4827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-5400000">
              <a:off x="2243709" y="2078148"/>
              <a:ext cx="4699547" cy="4717237"/>
            </a:xfrm>
            <a:custGeom>
              <a:avLst/>
              <a:gdLst/>
              <a:ahLst/>
              <a:cxnLst/>
              <a:rect r="r" b="b" t="t" l="l"/>
              <a:pathLst>
                <a:path h="4717237" w="4699547">
                  <a:moveTo>
                    <a:pt x="4699548" y="0"/>
                  </a:moveTo>
                  <a:lnTo>
                    <a:pt x="0" y="0"/>
                  </a:lnTo>
                  <a:lnTo>
                    <a:pt x="0" y="4717237"/>
                  </a:lnTo>
                  <a:lnTo>
                    <a:pt x="4699548" y="4717237"/>
                  </a:lnTo>
                  <a:lnTo>
                    <a:pt x="4699548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755946" y="3862070"/>
            <a:ext cx="4914900" cy="5396230"/>
            <a:chOff x="0" y="0"/>
            <a:chExt cx="1242675" cy="136437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42675" cy="1364373"/>
            </a:xfrm>
            <a:custGeom>
              <a:avLst/>
              <a:gdLst/>
              <a:ahLst/>
              <a:cxnLst/>
              <a:rect r="r" b="b" t="t" l="l"/>
              <a:pathLst>
                <a:path h="1364373" w="1242675">
                  <a:moveTo>
                    <a:pt x="36229" y="0"/>
                  </a:moveTo>
                  <a:lnTo>
                    <a:pt x="1206445" y="0"/>
                  </a:lnTo>
                  <a:cubicBezTo>
                    <a:pt x="1226454" y="0"/>
                    <a:pt x="1242675" y="16220"/>
                    <a:pt x="1242675" y="36229"/>
                  </a:cubicBezTo>
                  <a:lnTo>
                    <a:pt x="1242675" y="1328144"/>
                  </a:lnTo>
                  <a:cubicBezTo>
                    <a:pt x="1242675" y="1337753"/>
                    <a:pt x="1238858" y="1346968"/>
                    <a:pt x="1232063" y="1353762"/>
                  </a:cubicBezTo>
                  <a:cubicBezTo>
                    <a:pt x="1225269" y="1360556"/>
                    <a:pt x="1216054" y="1364373"/>
                    <a:pt x="1206445" y="1364373"/>
                  </a:cubicBezTo>
                  <a:lnTo>
                    <a:pt x="36229" y="1364373"/>
                  </a:lnTo>
                  <a:cubicBezTo>
                    <a:pt x="16220" y="1364373"/>
                    <a:pt x="0" y="1348153"/>
                    <a:pt x="0" y="1328144"/>
                  </a:cubicBezTo>
                  <a:lnTo>
                    <a:pt x="0" y="36229"/>
                  </a:lnTo>
                  <a:cubicBezTo>
                    <a:pt x="0" y="16220"/>
                    <a:pt x="16220" y="0"/>
                    <a:pt x="36229" y="0"/>
                  </a:cubicBezTo>
                  <a:close/>
                </a:path>
              </a:pathLst>
            </a:custGeom>
            <a:solidFill>
              <a:srgbClr val="3E44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104775"/>
              <a:ext cx="1242675" cy="1259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344400" y="3862070"/>
            <a:ext cx="4914900" cy="5396230"/>
            <a:chOff x="0" y="0"/>
            <a:chExt cx="1242675" cy="136437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42675" cy="1364373"/>
            </a:xfrm>
            <a:custGeom>
              <a:avLst/>
              <a:gdLst/>
              <a:ahLst/>
              <a:cxnLst/>
              <a:rect r="r" b="b" t="t" l="l"/>
              <a:pathLst>
                <a:path h="1364373" w="1242675">
                  <a:moveTo>
                    <a:pt x="36229" y="0"/>
                  </a:moveTo>
                  <a:lnTo>
                    <a:pt x="1206445" y="0"/>
                  </a:lnTo>
                  <a:cubicBezTo>
                    <a:pt x="1226454" y="0"/>
                    <a:pt x="1242675" y="16220"/>
                    <a:pt x="1242675" y="36229"/>
                  </a:cubicBezTo>
                  <a:lnTo>
                    <a:pt x="1242675" y="1328144"/>
                  </a:lnTo>
                  <a:cubicBezTo>
                    <a:pt x="1242675" y="1337753"/>
                    <a:pt x="1238858" y="1346968"/>
                    <a:pt x="1232063" y="1353762"/>
                  </a:cubicBezTo>
                  <a:cubicBezTo>
                    <a:pt x="1225269" y="1360556"/>
                    <a:pt x="1216054" y="1364373"/>
                    <a:pt x="1206445" y="1364373"/>
                  </a:cubicBezTo>
                  <a:lnTo>
                    <a:pt x="36229" y="1364373"/>
                  </a:lnTo>
                  <a:cubicBezTo>
                    <a:pt x="16220" y="1364373"/>
                    <a:pt x="0" y="1348153"/>
                    <a:pt x="0" y="1328144"/>
                  </a:cubicBezTo>
                  <a:lnTo>
                    <a:pt x="0" y="36229"/>
                  </a:lnTo>
                  <a:cubicBezTo>
                    <a:pt x="0" y="16220"/>
                    <a:pt x="16220" y="0"/>
                    <a:pt x="36229" y="0"/>
                  </a:cubicBezTo>
                  <a:close/>
                </a:path>
              </a:pathLst>
            </a:custGeom>
            <a:solidFill>
              <a:srgbClr val="3E44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104775"/>
              <a:ext cx="1242675" cy="1259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3814271"/>
            <a:ext cx="4914900" cy="5396230"/>
            <a:chOff x="0" y="0"/>
            <a:chExt cx="1242675" cy="136437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42675" cy="1364373"/>
            </a:xfrm>
            <a:custGeom>
              <a:avLst/>
              <a:gdLst/>
              <a:ahLst/>
              <a:cxnLst/>
              <a:rect r="r" b="b" t="t" l="l"/>
              <a:pathLst>
                <a:path h="1364373" w="1242675">
                  <a:moveTo>
                    <a:pt x="36229" y="0"/>
                  </a:moveTo>
                  <a:lnTo>
                    <a:pt x="1206445" y="0"/>
                  </a:lnTo>
                  <a:cubicBezTo>
                    <a:pt x="1226454" y="0"/>
                    <a:pt x="1242675" y="16220"/>
                    <a:pt x="1242675" y="36229"/>
                  </a:cubicBezTo>
                  <a:lnTo>
                    <a:pt x="1242675" y="1328144"/>
                  </a:lnTo>
                  <a:cubicBezTo>
                    <a:pt x="1242675" y="1337753"/>
                    <a:pt x="1238858" y="1346968"/>
                    <a:pt x="1232063" y="1353762"/>
                  </a:cubicBezTo>
                  <a:cubicBezTo>
                    <a:pt x="1225269" y="1360556"/>
                    <a:pt x="1216054" y="1364373"/>
                    <a:pt x="1206445" y="1364373"/>
                  </a:cubicBezTo>
                  <a:lnTo>
                    <a:pt x="36229" y="1364373"/>
                  </a:lnTo>
                  <a:cubicBezTo>
                    <a:pt x="16220" y="1364373"/>
                    <a:pt x="0" y="1348153"/>
                    <a:pt x="0" y="1328144"/>
                  </a:cubicBezTo>
                  <a:lnTo>
                    <a:pt x="0" y="36229"/>
                  </a:lnTo>
                  <a:cubicBezTo>
                    <a:pt x="0" y="16220"/>
                    <a:pt x="16220" y="0"/>
                    <a:pt x="36229" y="0"/>
                  </a:cubicBezTo>
                  <a:close/>
                </a:path>
              </a:pathLst>
            </a:custGeom>
            <a:solidFill>
              <a:srgbClr val="D6D7D9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104775"/>
              <a:ext cx="1242675" cy="1259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608364" y="4263390"/>
            <a:ext cx="4879521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  <a:spcBef>
                <a:spcPct val="0"/>
              </a:spcBef>
            </a:pPr>
            <a:r>
              <a:rPr lang="en-US" sz="2699" spc="-40">
                <a:solidFill>
                  <a:srgbClr val="000000"/>
                </a:solidFill>
                <a:latin typeface="TT Interphases Bold"/>
              </a:rPr>
              <a:t>Our Target Market Encompasses: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0150" y="5590181"/>
            <a:ext cx="4607234" cy="27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000000"/>
                </a:solidFill>
                <a:latin typeface="TT Interphases"/>
              </a:rPr>
              <a:t> Astro-enthusiasts</a:t>
            </a:r>
          </a:p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000000"/>
                </a:solidFill>
                <a:latin typeface="TT Interphases"/>
              </a:rPr>
              <a:t> </a:t>
            </a:r>
            <a:r>
              <a:rPr lang="en-US" sz="2499" spc="-37">
                <a:solidFill>
                  <a:srgbClr val="000000"/>
                </a:solidFill>
                <a:latin typeface="TT Interphases"/>
              </a:rPr>
              <a:t>Academia</a:t>
            </a:r>
          </a:p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000000"/>
                </a:solidFill>
                <a:latin typeface="TT Interphases"/>
              </a:rPr>
              <a:t> </a:t>
            </a:r>
            <a:r>
              <a:rPr lang="en-US" sz="2499" spc="-37">
                <a:solidFill>
                  <a:srgbClr val="000000"/>
                </a:solidFill>
                <a:latin typeface="TT Interphases"/>
              </a:rPr>
              <a:t>Astro-research organizations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000000"/>
                </a:solidFill>
                <a:latin typeface="TT Interphases"/>
              </a:rPr>
              <a:t> </a:t>
            </a:r>
            <a:r>
              <a:rPr lang="en-US" sz="2499" spc="-37">
                <a:solidFill>
                  <a:srgbClr val="000000"/>
                </a:solidFill>
                <a:latin typeface="TT Interphases"/>
              </a:rPr>
              <a:t>Scope enthusiasts seeking upgrades.</a:t>
            </a:r>
          </a:p>
          <a:p>
            <a:pPr algn="l" marL="0" indent="0" lvl="0">
              <a:lnSpc>
                <a:spcPts val="3749"/>
              </a:lnSpc>
            </a:pPr>
          </a:p>
        </p:txBody>
      </p:sp>
      <p:sp>
        <p:nvSpPr>
          <p:cNvPr name="AutoShape 28" id="28"/>
          <p:cNvSpPr/>
          <p:nvPr/>
        </p:nvSpPr>
        <p:spPr>
          <a:xfrm flipV="true">
            <a:off x="1200150" y="5357795"/>
            <a:ext cx="33337" cy="3013686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1028700" y="2454100"/>
            <a:ext cx="16453345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639"/>
              </a:lnSpc>
              <a:buFont typeface="Arial"/>
              <a:buChar char="•"/>
            </a:pPr>
            <a:r>
              <a:rPr lang="en-US" sz="2799" spc="-41">
                <a:solidFill>
                  <a:srgbClr val="FFFFFF"/>
                </a:solidFill>
                <a:latin typeface="TT Interphases Bold"/>
              </a:rPr>
              <a:t>The astronomy products market is thriving, driven by a growing fascination with the cosmos. Surveys also indicate a steady increase in stargazing and amateur astronomy activities globally.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1116916"/>
            <a:ext cx="10437144" cy="105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99"/>
              </a:lnSpc>
            </a:pPr>
            <a:r>
              <a:rPr lang="en-US" sz="7999" spc="-399">
                <a:solidFill>
                  <a:srgbClr val="A373F1"/>
                </a:solidFill>
                <a:latin typeface="Helvetica World Bold"/>
              </a:rPr>
              <a:t>Market </a:t>
            </a:r>
            <a:r>
              <a:rPr lang="en-US" sz="7999" spc="-399">
                <a:solidFill>
                  <a:srgbClr val="FFFFFF"/>
                </a:solidFill>
                <a:latin typeface="Helvetica World Bold"/>
              </a:rPr>
              <a:t>Analysis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175200" y="4226560"/>
            <a:ext cx="4879521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 spc="-41">
                <a:solidFill>
                  <a:srgbClr val="E8E8E8"/>
                </a:solidFill>
                <a:latin typeface="TT Interphases Bold"/>
              </a:rPr>
              <a:t>Competitor Analysis </a:t>
            </a: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6985969" y="4890093"/>
            <a:ext cx="4607234" cy="418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E8E8E8"/>
                </a:solidFill>
                <a:latin typeface="TT Interphases"/>
              </a:rPr>
              <a:t>Traditional telescope mounts are common, but IoT integration is new. </a:t>
            </a:r>
          </a:p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E8E8E8"/>
                </a:solidFill>
                <a:latin typeface="TT Interphases"/>
              </a:rPr>
              <a:t>Explore emerging competitors for automated mounts. 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E8E8E8"/>
                </a:solidFill>
                <a:latin typeface="TT Interphases"/>
              </a:rPr>
              <a:t>Assess features, pricing, distribution, and customer feedback for insights.</a:t>
            </a:r>
          </a:p>
        </p:txBody>
      </p:sp>
      <p:sp>
        <p:nvSpPr>
          <p:cNvPr name="AutoShape 33" id="33"/>
          <p:cNvSpPr/>
          <p:nvPr/>
        </p:nvSpPr>
        <p:spPr>
          <a:xfrm flipH="true" flipV="true">
            <a:off x="6985969" y="5012455"/>
            <a:ext cx="0" cy="3406826"/>
          </a:xfrm>
          <a:prstGeom prst="line">
            <a:avLst/>
          </a:prstGeom>
          <a:ln cap="flat" w="66675">
            <a:solidFill>
              <a:srgbClr val="E8E8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12515850" y="4226560"/>
            <a:ext cx="4879521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 spc="-40">
                <a:solidFill>
                  <a:srgbClr val="E8E8E8"/>
                </a:solidFill>
                <a:latin typeface="TT Interphases Bold"/>
              </a:rPr>
              <a:t>Trends and Opportunities </a:t>
            </a:r>
          </a:p>
          <a:p>
            <a:pPr algn="l" marL="0" indent="0" lvl="0">
              <a:lnSpc>
                <a:spcPts val="3509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2559546" y="4890093"/>
            <a:ext cx="4607234" cy="418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E8E8E8"/>
                </a:solidFill>
                <a:latin typeface="TT Interphases"/>
              </a:rPr>
              <a:t>The IoT revolutionizes stargazing for enthusiasts and education. </a:t>
            </a:r>
          </a:p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E8E8E8"/>
                </a:solidFill>
                <a:latin typeface="TT Interphases"/>
              </a:rPr>
              <a:t>Demand grows for user-friendly astronomy tech.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E8E8E8"/>
                </a:solidFill>
                <a:latin typeface="TT Interphases"/>
              </a:rPr>
              <a:t>Using social media and online platforms expands audience reach and product awareness.</a:t>
            </a:r>
          </a:p>
        </p:txBody>
      </p:sp>
      <p:sp>
        <p:nvSpPr>
          <p:cNvPr name="AutoShape 36" id="36"/>
          <p:cNvSpPr/>
          <p:nvPr/>
        </p:nvSpPr>
        <p:spPr>
          <a:xfrm flipV="true">
            <a:off x="12592884" y="5106670"/>
            <a:ext cx="0" cy="3406826"/>
          </a:xfrm>
          <a:prstGeom prst="line">
            <a:avLst/>
          </a:prstGeom>
          <a:ln cap="flat" w="66675">
            <a:solidFill>
              <a:srgbClr val="E8E8E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17435" y="5370891"/>
            <a:ext cx="358791" cy="358791"/>
          </a:xfrm>
          <a:custGeom>
            <a:avLst/>
            <a:gdLst/>
            <a:ahLst/>
            <a:cxnLst/>
            <a:rect r="r" b="b" t="t" l="l"/>
            <a:pathLst>
              <a:path h="358791" w="358791">
                <a:moveTo>
                  <a:pt x="0" y="0"/>
                </a:moveTo>
                <a:lnTo>
                  <a:pt x="358791" y="0"/>
                </a:lnTo>
                <a:lnTo>
                  <a:pt x="358791" y="358792"/>
                </a:lnTo>
                <a:lnTo>
                  <a:pt x="0" y="358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82958" y="1452268"/>
            <a:ext cx="627613" cy="627613"/>
          </a:xfrm>
          <a:custGeom>
            <a:avLst/>
            <a:gdLst/>
            <a:ahLst/>
            <a:cxnLst/>
            <a:rect r="r" b="b" t="t" l="l"/>
            <a:pathLst>
              <a:path h="627613" w="627613">
                <a:moveTo>
                  <a:pt x="0" y="0"/>
                </a:moveTo>
                <a:lnTo>
                  <a:pt x="627613" y="0"/>
                </a:lnTo>
                <a:lnTo>
                  <a:pt x="627613" y="627613"/>
                </a:lnTo>
                <a:lnTo>
                  <a:pt x="0" y="627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79503" y="7812724"/>
            <a:ext cx="358791" cy="358791"/>
          </a:xfrm>
          <a:custGeom>
            <a:avLst/>
            <a:gdLst/>
            <a:ahLst/>
            <a:cxnLst/>
            <a:rect r="r" b="b" t="t" l="l"/>
            <a:pathLst>
              <a:path h="358791" w="358791">
                <a:moveTo>
                  <a:pt x="0" y="0"/>
                </a:moveTo>
                <a:lnTo>
                  <a:pt x="358791" y="0"/>
                </a:lnTo>
                <a:lnTo>
                  <a:pt x="358791" y="358792"/>
                </a:lnTo>
                <a:lnTo>
                  <a:pt x="0" y="358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62893" y="8451291"/>
            <a:ext cx="627613" cy="627613"/>
          </a:xfrm>
          <a:custGeom>
            <a:avLst/>
            <a:gdLst/>
            <a:ahLst/>
            <a:cxnLst/>
            <a:rect r="r" b="b" t="t" l="l"/>
            <a:pathLst>
              <a:path h="627613" w="627613">
                <a:moveTo>
                  <a:pt x="0" y="0"/>
                </a:moveTo>
                <a:lnTo>
                  <a:pt x="627613" y="0"/>
                </a:lnTo>
                <a:lnTo>
                  <a:pt x="627613" y="627613"/>
                </a:lnTo>
                <a:lnTo>
                  <a:pt x="0" y="627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63921">
            <a:off x="14730964" y="5569652"/>
            <a:ext cx="2461417" cy="1283604"/>
          </a:xfrm>
          <a:custGeom>
            <a:avLst/>
            <a:gdLst/>
            <a:ahLst/>
            <a:cxnLst/>
            <a:rect r="r" b="b" t="t" l="l"/>
            <a:pathLst>
              <a:path h="1283604" w="2461417">
                <a:moveTo>
                  <a:pt x="0" y="0"/>
                </a:moveTo>
                <a:lnTo>
                  <a:pt x="2461418" y="0"/>
                </a:lnTo>
                <a:lnTo>
                  <a:pt x="2461418" y="1283605"/>
                </a:lnTo>
                <a:lnTo>
                  <a:pt x="0" y="1283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313946">
            <a:off x="14215748" y="917500"/>
            <a:ext cx="8144504" cy="8144504"/>
          </a:xfrm>
          <a:custGeom>
            <a:avLst/>
            <a:gdLst/>
            <a:ahLst/>
            <a:cxnLst/>
            <a:rect r="r" b="b" t="t" l="l"/>
            <a:pathLst>
              <a:path h="8144504" w="8144504">
                <a:moveTo>
                  <a:pt x="0" y="0"/>
                </a:moveTo>
                <a:lnTo>
                  <a:pt x="8144504" y="0"/>
                </a:lnTo>
                <a:lnTo>
                  <a:pt x="8144504" y="8144504"/>
                </a:lnTo>
                <a:lnTo>
                  <a:pt x="0" y="8144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313946">
            <a:off x="15570147" y="2086086"/>
            <a:ext cx="5636036" cy="5657251"/>
          </a:xfrm>
          <a:custGeom>
            <a:avLst/>
            <a:gdLst/>
            <a:ahLst/>
            <a:cxnLst/>
            <a:rect r="r" b="b" t="t" l="l"/>
            <a:pathLst>
              <a:path h="5657251" w="5636036">
                <a:moveTo>
                  <a:pt x="0" y="0"/>
                </a:moveTo>
                <a:lnTo>
                  <a:pt x="5636036" y="0"/>
                </a:lnTo>
                <a:lnTo>
                  <a:pt x="5636036" y="5657251"/>
                </a:lnTo>
                <a:lnTo>
                  <a:pt x="0" y="5657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400000">
            <a:off x="15619876" y="2127627"/>
            <a:ext cx="5506815" cy="5527543"/>
          </a:xfrm>
          <a:custGeom>
            <a:avLst/>
            <a:gdLst/>
            <a:ahLst/>
            <a:cxnLst/>
            <a:rect r="r" b="b" t="t" l="l"/>
            <a:pathLst>
              <a:path h="5527543" w="5506815">
                <a:moveTo>
                  <a:pt x="5506815" y="0"/>
                </a:moveTo>
                <a:lnTo>
                  <a:pt x="0" y="0"/>
                </a:lnTo>
                <a:lnTo>
                  <a:pt x="0" y="5527544"/>
                </a:lnTo>
                <a:lnTo>
                  <a:pt x="5506815" y="5527544"/>
                </a:lnTo>
                <a:lnTo>
                  <a:pt x="550681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6706702"/>
            <a:ext cx="1687969" cy="1694323"/>
          </a:xfrm>
          <a:custGeom>
            <a:avLst/>
            <a:gdLst/>
            <a:ahLst/>
            <a:cxnLst/>
            <a:rect r="r" b="b" t="t" l="l"/>
            <a:pathLst>
              <a:path h="1694323" w="1687969">
                <a:moveTo>
                  <a:pt x="0" y="0"/>
                </a:moveTo>
                <a:lnTo>
                  <a:pt x="1687969" y="0"/>
                </a:lnTo>
                <a:lnTo>
                  <a:pt x="1687969" y="1694323"/>
                </a:lnTo>
                <a:lnTo>
                  <a:pt x="0" y="16943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75182" y="1074232"/>
            <a:ext cx="13443306" cy="7516043"/>
          </a:xfrm>
          <a:custGeom>
            <a:avLst/>
            <a:gdLst/>
            <a:ahLst/>
            <a:cxnLst/>
            <a:rect r="r" b="b" t="t" l="l"/>
            <a:pathLst>
              <a:path h="7516043" w="13443306">
                <a:moveTo>
                  <a:pt x="0" y="0"/>
                </a:moveTo>
                <a:lnTo>
                  <a:pt x="13443306" y="0"/>
                </a:lnTo>
                <a:lnTo>
                  <a:pt x="13443306" y="7516043"/>
                </a:lnTo>
                <a:lnTo>
                  <a:pt x="0" y="751604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51719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4821" y="4572000"/>
            <a:ext cx="350770" cy="350770"/>
          </a:xfrm>
          <a:custGeom>
            <a:avLst/>
            <a:gdLst/>
            <a:ahLst/>
            <a:cxnLst/>
            <a:rect r="r" b="b" t="t" l="l"/>
            <a:pathLst>
              <a:path h="350770" w="350770">
                <a:moveTo>
                  <a:pt x="0" y="0"/>
                </a:moveTo>
                <a:lnTo>
                  <a:pt x="350769" y="0"/>
                </a:lnTo>
                <a:lnTo>
                  <a:pt x="350769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0222" y="-22625"/>
            <a:ext cx="18368444" cy="10332250"/>
          </a:xfrm>
          <a:custGeom>
            <a:avLst/>
            <a:gdLst/>
            <a:ahLst/>
            <a:cxnLst/>
            <a:rect r="r" b="b" t="t" l="l"/>
            <a:pathLst>
              <a:path h="10332250" w="18368444">
                <a:moveTo>
                  <a:pt x="0" y="0"/>
                </a:moveTo>
                <a:lnTo>
                  <a:pt x="18368444" y="0"/>
                </a:lnTo>
                <a:lnTo>
                  <a:pt x="18368444" y="10332250"/>
                </a:lnTo>
                <a:lnTo>
                  <a:pt x="0" y="10332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636071">
            <a:off x="1661588" y="7474546"/>
            <a:ext cx="2220489" cy="2719975"/>
          </a:xfrm>
          <a:custGeom>
            <a:avLst/>
            <a:gdLst/>
            <a:ahLst/>
            <a:cxnLst/>
            <a:rect r="r" b="b" t="t" l="l"/>
            <a:pathLst>
              <a:path h="2719975" w="2220489">
                <a:moveTo>
                  <a:pt x="0" y="0"/>
                </a:moveTo>
                <a:lnTo>
                  <a:pt x="2220488" y="0"/>
                </a:lnTo>
                <a:lnTo>
                  <a:pt x="2220488" y="2719975"/>
                </a:lnTo>
                <a:lnTo>
                  <a:pt x="0" y="2719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9521" y="8257702"/>
            <a:ext cx="738358" cy="738358"/>
          </a:xfrm>
          <a:custGeom>
            <a:avLst/>
            <a:gdLst/>
            <a:ahLst/>
            <a:cxnLst/>
            <a:rect r="r" b="b" t="t" l="l"/>
            <a:pathLst>
              <a:path h="738358" w="738358">
                <a:moveTo>
                  <a:pt x="0" y="0"/>
                </a:moveTo>
                <a:lnTo>
                  <a:pt x="738358" y="0"/>
                </a:lnTo>
                <a:lnTo>
                  <a:pt x="738358" y="738358"/>
                </a:lnTo>
                <a:lnTo>
                  <a:pt x="0" y="7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50969" y="420212"/>
            <a:ext cx="478619" cy="478619"/>
          </a:xfrm>
          <a:custGeom>
            <a:avLst/>
            <a:gdLst/>
            <a:ahLst/>
            <a:cxnLst/>
            <a:rect r="r" b="b" t="t" l="l"/>
            <a:pathLst>
              <a:path h="478619" w="478619">
                <a:moveTo>
                  <a:pt x="0" y="0"/>
                </a:moveTo>
                <a:lnTo>
                  <a:pt x="478618" y="0"/>
                </a:lnTo>
                <a:lnTo>
                  <a:pt x="478618" y="478618"/>
                </a:lnTo>
                <a:lnTo>
                  <a:pt x="0" y="478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8831" y="1257300"/>
            <a:ext cx="9292649" cy="111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9"/>
              </a:lnSpc>
            </a:pPr>
            <a:r>
              <a:rPr lang="en-US" sz="8099" spc="-404">
                <a:solidFill>
                  <a:srgbClr val="000000"/>
                </a:solidFill>
                <a:latin typeface="Helvetica World Bold"/>
              </a:rPr>
              <a:t>Business </a:t>
            </a:r>
            <a:r>
              <a:rPr lang="en-US" sz="8099" spc="-404">
                <a:solidFill>
                  <a:srgbClr val="A373F1"/>
                </a:solidFill>
                <a:latin typeface="Helvetica World Bold"/>
              </a:rPr>
              <a:t>Plan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9200" y="2630932"/>
            <a:ext cx="9915620" cy="686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6" indent="-302258" lvl="1">
              <a:lnSpc>
                <a:spcPts val="3639"/>
              </a:lnSpc>
              <a:buFont typeface="Arial"/>
              <a:buChar char="•"/>
            </a:pPr>
            <a:r>
              <a:rPr lang="en-US" sz="2799" spc="-41">
                <a:solidFill>
                  <a:srgbClr val="000000"/>
                </a:solidFill>
                <a:latin typeface="TT Interphases"/>
              </a:rPr>
              <a:t>Planning to collaborate with engineers, astronomers, and IoT specialists to ensure our product meets industry standards and delivers user-friendly features.</a:t>
            </a:r>
          </a:p>
          <a:p>
            <a:pPr marL="604516" indent="-302258" lvl="1">
              <a:lnSpc>
                <a:spcPts val="3639"/>
              </a:lnSpc>
              <a:buFont typeface="Arial"/>
              <a:buChar char="•"/>
            </a:pPr>
            <a:r>
              <a:rPr lang="en-US" sz="2799" spc="-41">
                <a:solidFill>
                  <a:srgbClr val="000000"/>
                </a:solidFill>
                <a:latin typeface="TT Interphases Bold"/>
              </a:rPr>
              <a:t>Highlighted key features of the IOT-based mount: </a:t>
            </a:r>
          </a:p>
          <a:p>
            <a:pPr marL="1209032" indent="-403011" lvl="2">
              <a:lnSpc>
                <a:spcPts val="3639"/>
              </a:lnSpc>
              <a:buFont typeface="Arial"/>
              <a:buChar char="⚬"/>
            </a:pPr>
            <a:r>
              <a:rPr lang="en-US" sz="2799" spc="-41">
                <a:solidFill>
                  <a:srgbClr val="000000"/>
                </a:solidFill>
                <a:latin typeface="TT Interphases"/>
              </a:rPr>
              <a:t>Automatic alignment and tracking of celestial objects. </a:t>
            </a:r>
          </a:p>
          <a:p>
            <a:pPr marL="1209032" indent="-403011" lvl="2">
              <a:lnSpc>
                <a:spcPts val="3639"/>
              </a:lnSpc>
              <a:buFont typeface="Arial"/>
              <a:buChar char="⚬"/>
            </a:pPr>
            <a:r>
              <a:rPr lang="en-US" sz="2799" spc="-41">
                <a:solidFill>
                  <a:srgbClr val="000000"/>
                </a:solidFill>
                <a:latin typeface="TT Interphases"/>
              </a:rPr>
              <a:t>Compatibility </a:t>
            </a:r>
          </a:p>
          <a:p>
            <a:pPr marL="1209032" indent="-403011" lvl="2">
              <a:lnSpc>
                <a:spcPts val="3639"/>
              </a:lnSpc>
              <a:buFont typeface="Arial"/>
              <a:buChar char="⚬"/>
            </a:pPr>
            <a:r>
              <a:rPr lang="en-US" sz="2799" spc="-41">
                <a:solidFill>
                  <a:srgbClr val="000000"/>
                </a:solidFill>
                <a:latin typeface="TT Interphases"/>
              </a:rPr>
              <a:t>User-friendly mobile application </a:t>
            </a:r>
          </a:p>
          <a:p>
            <a:pPr marL="1209032" indent="-403011" lvl="2">
              <a:lnSpc>
                <a:spcPts val="3639"/>
              </a:lnSpc>
              <a:buFont typeface="Arial"/>
              <a:buChar char="⚬"/>
            </a:pPr>
            <a:r>
              <a:rPr lang="en-US" sz="2799" spc="-41">
                <a:solidFill>
                  <a:srgbClr val="000000"/>
                </a:solidFill>
                <a:latin typeface="TT Interphases"/>
              </a:rPr>
              <a:t>Precise rotation and leveling capabilities</a:t>
            </a: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895156" y="6445501"/>
            <a:ext cx="9233387" cy="366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6" indent="-302258" lvl="1">
              <a:lnSpc>
                <a:spcPts val="3639"/>
              </a:lnSpc>
              <a:buFont typeface="Arial"/>
              <a:buChar char="•"/>
            </a:pPr>
            <a:r>
              <a:rPr lang="en-US" sz="2799" spc="-41">
                <a:solidFill>
                  <a:srgbClr val="000000"/>
                </a:solidFill>
                <a:latin typeface="TT Interphases Bold"/>
              </a:rPr>
              <a:t>Marketing &amp; Sales Strategy:</a:t>
            </a:r>
          </a:p>
          <a:p>
            <a:pPr marL="1209032" indent="-403011" lvl="2">
              <a:lnSpc>
                <a:spcPts val="3639"/>
              </a:lnSpc>
              <a:buFont typeface="Arial"/>
              <a:buChar char="⚬"/>
            </a:pPr>
            <a:r>
              <a:rPr lang="en-US" sz="2799" spc="-41">
                <a:solidFill>
                  <a:srgbClr val="000000"/>
                </a:solidFill>
                <a:latin typeface="TT Interphases"/>
              </a:rPr>
              <a:t>Showcase the product at astronomy events, trade shows, and exhibitions.</a:t>
            </a:r>
          </a:p>
          <a:p>
            <a:pPr marL="1209032" indent="-403011" lvl="2">
              <a:lnSpc>
                <a:spcPts val="3639"/>
              </a:lnSpc>
              <a:buFont typeface="Arial"/>
              <a:buChar char="⚬"/>
            </a:pPr>
            <a:r>
              <a:rPr lang="en-US" sz="2799" spc="-41">
                <a:solidFill>
                  <a:srgbClr val="000000"/>
                </a:solidFill>
                <a:latin typeface="TT Interphases"/>
              </a:rPr>
              <a:t>Partner with astronomy clubs, schools, and online communities to broaden product reach.</a:t>
            </a:r>
          </a:p>
          <a:p>
            <a:pPr marL="1209032" indent="-403011" lvl="2">
              <a:lnSpc>
                <a:spcPts val="3639"/>
              </a:lnSpc>
              <a:buFont typeface="Arial"/>
              <a:buChar char="⚬"/>
            </a:pPr>
            <a:r>
              <a:rPr lang="en-US" sz="2799" spc="-41">
                <a:solidFill>
                  <a:srgbClr val="000000"/>
                </a:solidFill>
                <a:latin typeface="TT Interphases"/>
              </a:rPr>
              <a:t>Create informative content, tutorials, and demos highlighting product benefits.</a:t>
            </a:r>
          </a:p>
          <a:p>
            <a:pPr>
              <a:lnSpc>
                <a:spcPts val="363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17435" y="5370891"/>
            <a:ext cx="358791" cy="358791"/>
          </a:xfrm>
          <a:custGeom>
            <a:avLst/>
            <a:gdLst/>
            <a:ahLst/>
            <a:cxnLst/>
            <a:rect r="r" b="b" t="t" l="l"/>
            <a:pathLst>
              <a:path h="358791" w="358791">
                <a:moveTo>
                  <a:pt x="0" y="0"/>
                </a:moveTo>
                <a:lnTo>
                  <a:pt x="358791" y="0"/>
                </a:lnTo>
                <a:lnTo>
                  <a:pt x="358791" y="358792"/>
                </a:lnTo>
                <a:lnTo>
                  <a:pt x="0" y="358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82958" y="1452268"/>
            <a:ext cx="627613" cy="627613"/>
          </a:xfrm>
          <a:custGeom>
            <a:avLst/>
            <a:gdLst/>
            <a:ahLst/>
            <a:cxnLst/>
            <a:rect r="r" b="b" t="t" l="l"/>
            <a:pathLst>
              <a:path h="627613" w="627613">
                <a:moveTo>
                  <a:pt x="0" y="0"/>
                </a:moveTo>
                <a:lnTo>
                  <a:pt x="627613" y="0"/>
                </a:lnTo>
                <a:lnTo>
                  <a:pt x="627613" y="627613"/>
                </a:lnTo>
                <a:lnTo>
                  <a:pt x="0" y="627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79503" y="7812724"/>
            <a:ext cx="358791" cy="358791"/>
          </a:xfrm>
          <a:custGeom>
            <a:avLst/>
            <a:gdLst/>
            <a:ahLst/>
            <a:cxnLst/>
            <a:rect r="r" b="b" t="t" l="l"/>
            <a:pathLst>
              <a:path h="358791" w="358791">
                <a:moveTo>
                  <a:pt x="0" y="0"/>
                </a:moveTo>
                <a:lnTo>
                  <a:pt x="358791" y="0"/>
                </a:lnTo>
                <a:lnTo>
                  <a:pt x="358791" y="358792"/>
                </a:lnTo>
                <a:lnTo>
                  <a:pt x="0" y="358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62893" y="8451291"/>
            <a:ext cx="627613" cy="627613"/>
          </a:xfrm>
          <a:custGeom>
            <a:avLst/>
            <a:gdLst/>
            <a:ahLst/>
            <a:cxnLst/>
            <a:rect r="r" b="b" t="t" l="l"/>
            <a:pathLst>
              <a:path h="627613" w="627613">
                <a:moveTo>
                  <a:pt x="0" y="0"/>
                </a:moveTo>
                <a:lnTo>
                  <a:pt x="627613" y="0"/>
                </a:lnTo>
                <a:lnTo>
                  <a:pt x="627613" y="627613"/>
                </a:lnTo>
                <a:lnTo>
                  <a:pt x="0" y="627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63921">
            <a:off x="14730964" y="5569652"/>
            <a:ext cx="2461417" cy="1283604"/>
          </a:xfrm>
          <a:custGeom>
            <a:avLst/>
            <a:gdLst/>
            <a:ahLst/>
            <a:cxnLst/>
            <a:rect r="r" b="b" t="t" l="l"/>
            <a:pathLst>
              <a:path h="1283604" w="2461417">
                <a:moveTo>
                  <a:pt x="0" y="0"/>
                </a:moveTo>
                <a:lnTo>
                  <a:pt x="2461418" y="0"/>
                </a:lnTo>
                <a:lnTo>
                  <a:pt x="2461418" y="1283605"/>
                </a:lnTo>
                <a:lnTo>
                  <a:pt x="0" y="1283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313946">
            <a:off x="14215748" y="917500"/>
            <a:ext cx="8144504" cy="8144504"/>
          </a:xfrm>
          <a:custGeom>
            <a:avLst/>
            <a:gdLst/>
            <a:ahLst/>
            <a:cxnLst/>
            <a:rect r="r" b="b" t="t" l="l"/>
            <a:pathLst>
              <a:path h="8144504" w="8144504">
                <a:moveTo>
                  <a:pt x="0" y="0"/>
                </a:moveTo>
                <a:lnTo>
                  <a:pt x="8144504" y="0"/>
                </a:lnTo>
                <a:lnTo>
                  <a:pt x="8144504" y="8144504"/>
                </a:lnTo>
                <a:lnTo>
                  <a:pt x="0" y="8144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313946">
            <a:off x="15570147" y="2086086"/>
            <a:ext cx="5636036" cy="5657251"/>
          </a:xfrm>
          <a:custGeom>
            <a:avLst/>
            <a:gdLst/>
            <a:ahLst/>
            <a:cxnLst/>
            <a:rect r="r" b="b" t="t" l="l"/>
            <a:pathLst>
              <a:path h="5657251" w="5636036">
                <a:moveTo>
                  <a:pt x="0" y="0"/>
                </a:moveTo>
                <a:lnTo>
                  <a:pt x="5636036" y="0"/>
                </a:lnTo>
                <a:lnTo>
                  <a:pt x="5636036" y="5657251"/>
                </a:lnTo>
                <a:lnTo>
                  <a:pt x="0" y="5657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400000">
            <a:off x="15619876" y="2127627"/>
            <a:ext cx="5506815" cy="5527543"/>
          </a:xfrm>
          <a:custGeom>
            <a:avLst/>
            <a:gdLst/>
            <a:ahLst/>
            <a:cxnLst/>
            <a:rect r="r" b="b" t="t" l="l"/>
            <a:pathLst>
              <a:path h="5527543" w="5506815">
                <a:moveTo>
                  <a:pt x="5506815" y="0"/>
                </a:moveTo>
                <a:lnTo>
                  <a:pt x="0" y="0"/>
                </a:lnTo>
                <a:lnTo>
                  <a:pt x="0" y="5527544"/>
                </a:lnTo>
                <a:lnTo>
                  <a:pt x="5506815" y="5527544"/>
                </a:lnTo>
                <a:lnTo>
                  <a:pt x="550681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6706702"/>
            <a:ext cx="1687969" cy="1694323"/>
          </a:xfrm>
          <a:custGeom>
            <a:avLst/>
            <a:gdLst/>
            <a:ahLst/>
            <a:cxnLst/>
            <a:rect r="r" b="b" t="t" l="l"/>
            <a:pathLst>
              <a:path h="1694323" w="1687969">
                <a:moveTo>
                  <a:pt x="0" y="0"/>
                </a:moveTo>
                <a:lnTo>
                  <a:pt x="1687969" y="0"/>
                </a:lnTo>
                <a:lnTo>
                  <a:pt x="1687969" y="1694323"/>
                </a:lnTo>
                <a:lnTo>
                  <a:pt x="0" y="16943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89032" y="1317591"/>
            <a:ext cx="13306210" cy="7651817"/>
          </a:xfrm>
          <a:custGeom>
            <a:avLst/>
            <a:gdLst/>
            <a:ahLst/>
            <a:cxnLst/>
            <a:rect r="r" b="b" t="t" l="l"/>
            <a:pathLst>
              <a:path h="7651817" w="13306210">
                <a:moveTo>
                  <a:pt x="0" y="0"/>
                </a:moveTo>
                <a:lnTo>
                  <a:pt x="13306210" y="0"/>
                </a:lnTo>
                <a:lnTo>
                  <a:pt x="13306210" y="7651818"/>
                </a:lnTo>
                <a:lnTo>
                  <a:pt x="0" y="765181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2327" r="0" b="-2327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4821" y="4572000"/>
            <a:ext cx="350770" cy="350770"/>
          </a:xfrm>
          <a:custGeom>
            <a:avLst/>
            <a:gdLst/>
            <a:ahLst/>
            <a:cxnLst/>
            <a:rect r="r" b="b" t="t" l="l"/>
            <a:pathLst>
              <a:path h="350770" w="350770">
                <a:moveTo>
                  <a:pt x="0" y="0"/>
                </a:moveTo>
                <a:lnTo>
                  <a:pt x="350769" y="0"/>
                </a:lnTo>
                <a:lnTo>
                  <a:pt x="350769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0222" y="-22625"/>
            <a:ext cx="18368444" cy="10332250"/>
          </a:xfrm>
          <a:custGeom>
            <a:avLst/>
            <a:gdLst/>
            <a:ahLst/>
            <a:cxnLst/>
            <a:rect r="r" b="b" t="t" l="l"/>
            <a:pathLst>
              <a:path h="10332250" w="18368444">
                <a:moveTo>
                  <a:pt x="0" y="0"/>
                </a:moveTo>
                <a:lnTo>
                  <a:pt x="18368444" y="0"/>
                </a:lnTo>
                <a:lnTo>
                  <a:pt x="18368444" y="10332250"/>
                </a:lnTo>
                <a:lnTo>
                  <a:pt x="0" y="10332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636071">
            <a:off x="1661588" y="7474546"/>
            <a:ext cx="2220489" cy="2719975"/>
          </a:xfrm>
          <a:custGeom>
            <a:avLst/>
            <a:gdLst/>
            <a:ahLst/>
            <a:cxnLst/>
            <a:rect r="r" b="b" t="t" l="l"/>
            <a:pathLst>
              <a:path h="2719975" w="2220489">
                <a:moveTo>
                  <a:pt x="0" y="0"/>
                </a:moveTo>
                <a:lnTo>
                  <a:pt x="2220488" y="0"/>
                </a:lnTo>
                <a:lnTo>
                  <a:pt x="2220488" y="2719975"/>
                </a:lnTo>
                <a:lnTo>
                  <a:pt x="0" y="2719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9521" y="8257702"/>
            <a:ext cx="738358" cy="738358"/>
          </a:xfrm>
          <a:custGeom>
            <a:avLst/>
            <a:gdLst/>
            <a:ahLst/>
            <a:cxnLst/>
            <a:rect r="r" b="b" t="t" l="l"/>
            <a:pathLst>
              <a:path h="738358" w="738358">
                <a:moveTo>
                  <a:pt x="0" y="0"/>
                </a:moveTo>
                <a:lnTo>
                  <a:pt x="738358" y="0"/>
                </a:lnTo>
                <a:lnTo>
                  <a:pt x="738358" y="738358"/>
                </a:lnTo>
                <a:lnTo>
                  <a:pt x="0" y="7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50969" y="420212"/>
            <a:ext cx="478619" cy="478619"/>
          </a:xfrm>
          <a:custGeom>
            <a:avLst/>
            <a:gdLst/>
            <a:ahLst/>
            <a:cxnLst/>
            <a:rect r="r" b="b" t="t" l="l"/>
            <a:pathLst>
              <a:path h="478619" w="478619">
                <a:moveTo>
                  <a:pt x="0" y="0"/>
                </a:moveTo>
                <a:lnTo>
                  <a:pt x="478618" y="0"/>
                </a:lnTo>
                <a:lnTo>
                  <a:pt x="478618" y="478618"/>
                </a:lnTo>
                <a:lnTo>
                  <a:pt x="0" y="478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8831" y="1257300"/>
            <a:ext cx="9292649" cy="111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9"/>
              </a:lnSpc>
            </a:pPr>
            <a:r>
              <a:rPr lang="en-US" sz="8099" spc="-404">
                <a:solidFill>
                  <a:srgbClr val="000000"/>
                </a:solidFill>
                <a:latin typeface="Helvetica World Bold"/>
              </a:rPr>
              <a:t>Business </a:t>
            </a:r>
            <a:r>
              <a:rPr lang="en-US" sz="8099" spc="-404">
                <a:solidFill>
                  <a:srgbClr val="A373F1"/>
                </a:solidFill>
                <a:latin typeface="Helvetica World Bold"/>
              </a:rPr>
              <a:t>Plan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9200" y="2630932"/>
            <a:ext cx="9915620" cy="686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6" indent="-302258" lvl="1">
              <a:lnSpc>
                <a:spcPts val="3639"/>
              </a:lnSpc>
              <a:buFont typeface="Arial"/>
              <a:buChar char="•"/>
            </a:pPr>
            <a:r>
              <a:rPr lang="en-US" sz="2799" spc="-41">
                <a:solidFill>
                  <a:srgbClr val="000000"/>
                </a:solidFill>
                <a:latin typeface="TT Interphases"/>
              </a:rPr>
              <a:t>Planning to collaborate with engineers, astronomers, and IoT specialists to ensure our product meets industry standards and delivers user-friendly features.</a:t>
            </a:r>
          </a:p>
          <a:p>
            <a:pPr marL="604516" indent="-302258" lvl="1">
              <a:lnSpc>
                <a:spcPts val="3639"/>
              </a:lnSpc>
              <a:buFont typeface="Arial"/>
              <a:buChar char="•"/>
            </a:pPr>
            <a:r>
              <a:rPr lang="en-US" sz="2799" spc="-41">
                <a:solidFill>
                  <a:srgbClr val="000000"/>
                </a:solidFill>
                <a:latin typeface="TT Interphases Bold"/>
              </a:rPr>
              <a:t>Highlighted key features of the IOT-based mount: </a:t>
            </a:r>
          </a:p>
          <a:p>
            <a:pPr marL="1209032" indent="-403011" lvl="2">
              <a:lnSpc>
                <a:spcPts val="3639"/>
              </a:lnSpc>
              <a:buFont typeface="Arial"/>
              <a:buChar char="⚬"/>
            </a:pPr>
            <a:r>
              <a:rPr lang="en-US" sz="2799" spc="-41">
                <a:solidFill>
                  <a:srgbClr val="000000"/>
                </a:solidFill>
                <a:latin typeface="TT Interphases"/>
              </a:rPr>
              <a:t>Automatic alignment and tracking of celestial objects. </a:t>
            </a:r>
          </a:p>
          <a:p>
            <a:pPr marL="1209032" indent="-403011" lvl="2">
              <a:lnSpc>
                <a:spcPts val="3639"/>
              </a:lnSpc>
              <a:buFont typeface="Arial"/>
              <a:buChar char="⚬"/>
            </a:pPr>
            <a:r>
              <a:rPr lang="en-US" sz="2799" spc="-41">
                <a:solidFill>
                  <a:srgbClr val="000000"/>
                </a:solidFill>
                <a:latin typeface="TT Interphases"/>
              </a:rPr>
              <a:t>Compatibility </a:t>
            </a:r>
          </a:p>
          <a:p>
            <a:pPr marL="1209032" indent="-403011" lvl="2">
              <a:lnSpc>
                <a:spcPts val="3639"/>
              </a:lnSpc>
              <a:buFont typeface="Arial"/>
              <a:buChar char="⚬"/>
            </a:pPr>
            <a:r>
              <a:rPr lang="en-US" sz="2799" spc="-41">
                <a:solidFill>
                  <a:srgbClr val="000000"/>
                </a:solidFill>
                <a:latin typeface="TT Interphases"/>
              </a:rPr>
              <a:t>User-friendly mobile application </a:t>
            </a:r>
          </a:p>
          <a:p>
            <a:pPr marL="1209032" indent="-403011" lvl="2">
              <a:lnSpc>
                <a:spcPts val="3639"/>
              </a:lnSpc>
              <a:buFont typeface="Arial"/>
              <a:buChar char="⚬"/>
            </a:pPr>
            <a:r>
              <a:rPr lang="en-US" sz="2799" spc="-41">
                <a:solidFill>
                  <a:srgbClr val="000000"/>
                </a:solidFill>
                <a:latin typeface="TT Interphases"/>
              </a:rPr>
              <a:t>Precise rotation and leveling capabilities</a:t>
            </a: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895156" y="6445501"/>
            <a:ext cx="9233387" cy="366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6" indent="-302258" lvl="1">
              <a:lnSpc>
                <a:spcPts val="3639"/>
              </a:lnSpc>
              <a:buFont typeface="Arial"/>
              <a:buChar char="•"/>
            </a:pPr>
            <a:r>
              <a:rPr lang="en-US" sz="2799" spc="-41">
                <a:solidFill>
                  <a:srgbClr val="000000"/>
                </a:solidFill>
                <a:latin typeface="TT Interphases Bold"/>
              </a:rPr>
              <a:t>Marketing &amp; Sales Strategy:</a:t>
            </a:r>
          </a:p>
          <a:p>
            <a:pPr marL="1209032" indent="-403011" lvl="2">
              <a:lnSpc>
                <a:spcPts val="3639"/>
              </a:lnSpc>
              <a:buFont typeface="Arial"/>
              <a:buChar char="⚬"/>
            </a:pPr>
            <a:r>
              <a:rPr lang="en-US" sz="2799" spc="-41">
                <a:solidFill>
                  <a:srgbClr val="000000"/>
                </a:solidFill>
                <a:latin typeface="TT Interphases"/>
              </a:rPr>
              <a:t>Showcase the product at astronomy events, trade shows, and exhibitions.</a:t>
            </a:r>
          </a:p>
          <a:p>
            <a:pPr marL="1209032" indent="-403011" lvl="2">
              <a:lnSpc>
                <a:spcPts val="3639"/>
              </a:lnSpc>
              <a:buFont typeface="Arial"/>
              <a:buChar char="⚬"/>
            </a:pPr>
            <a:r>
              <a:rPr lang="en-US" sz="2799" spc="-41">
                <a:solidFill>
                  <a:srgbClr val="000000"/>
                </a:solidFill>
                <a:latin typeface="TT Interphases"/>
              </a:rPr>
              <a:t>Partner with astronomy clubs, schools, and online communities to broaden product reach.</a:t>
            </a:r>
          </a:p>
          <a:p>
            <a:pPr marL="1209032" indent="-403011" lvl="2">
              <a:lnSpc>
                <a:spcPts val="3639"/>
              </a:lnSpc>
              <a:buFont typeface="Arial"/>
              <a:buChar char="⚬"/>
            </a:pPr>
            <a:r>
              <a:rPr lang="en-US" sz="2799" spc="-41">
                <a:solidFill>
                  <a:srgbClr val="000000"/>
                </a:solidFill>
                <a:latin typeface="TT Interphases"/>
              </a:rPr>
              <a:t>Create informative content, tutorials, and demos highlighting product benefits.</a:t>
            </a:r>
          </a:p>
          <a:p>
            <a:pPr>
              <a:lnSpc>
                <a:spcPts val="363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720008"/>
            <a:ext cx="284367" cy="284367"/>
          </a:xfrm>
          <a:custGeom>
            <a:avLst/>
            <a:gdLst/>
            <a:ahLst/>
            <a:cxnLst/>
            <a:rect r="r" b="b" t="t" l="l"/>
            <a:pathLst>
              <a:path h="284367" w="284367">
                <a:moveTo>
                  <a:pt x="0" y="0"/>
                </a:moveTo>
                <a:lnTo>
                  <a:pt x="284367" y="0"/>
                </a:lnTo>
                <a:lnTo>
                  <a:pt x="284367" y="284368"/>
                </a:lnTo>
                <a:lnTo>
                  <a:pt x="0" y="284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26975" y="4523526"/>
            <a:ext cx="3949899" cy="0"/>
          </a:xfrm>
          <a:prstGeom prst="line">
            <a:avLst/>
          </a:prstGeom>
          <a:ln cap="flat" w="19050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526975" y="3848595"/>
            <a:ext cx="3966083" cy="994522"/>
            <a:chOff x="0" y="0"/>
            <a:chExt cx="1288480" cy="3230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8480" cy="323095"/>
            </a:xfrm>
            <a:custGeom>
              <a:avLst/>
              <a:gdLst/>
              <a:ahLst/>
              <a:cxnLst/>
              <a:rect r="r" b="b" t="t" l="l"/>
              <a:pathLst>
                <a:path h="323095" w="1288480">
                  <a:moveTo>
                    <a:pt x="0" y="0"/>
                  </a:moveTo>
                  <a:lnTo>
                    <a:pt x="1288480" y="0"/>
                  </a:lnTo>
                  <a:lnTo>
                    <a:pt x="1288480" y="323095"/>
                  </a:lnTo>
                  <a:lnTo>
                    <a:pt x="0" y="323095"/>
                  </a:lnTo>
                  <a:close/>
                </a:path>
              </a:pathLst>
            </a:custGeom>
            <a:solidFill>
              <a:srgbClr val="3E446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04775"/>
              <a:ext cx="1288480" cy="218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57251" y="2542408"/>
            <a:ext cx="2304790" cy="2336923"/>
          </a:xfrm>
          <a:custGeom>
            <a:avLst/>
            <a:gdLst/>
            <a:ahLst/>
            <a:cxnLst/>
            <a:rect r="r" b="b" t="t" l="l"/>
            <a:pathLst>
              <a:path h="2336923" w="2304790">
                <a:moveTo>
                  <a:pt x="0" y="0"/>
                </a:moveTo>
                <a:lnTo>
                  <a:pt x="2304790" y="0"/>
                </a:lnTo>
                <a:lnTo>
                  <a:pt x="2304790" y="2336923"/>
                </a:lnTo>
                <a:lnTo>
                  <a:pt x="0" y="2336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24821" y="3848595"/>
            <a:ext cx="3969650" cy="5657381"/>
            <a:chOff x="0" y="0"/>
            <a:chExt cx="1289639" cy="18379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9639" cy="1837941"/>
            </a:xfrm>
            <a:custGeom>
              <a:avLst/>
              <a:gdLst/>
              <a:ahLst/>
              <a:cxnLst/>
              <a:rect r="r" b="b" t="t" l="l"/>
              <a:pathLst>
                <a:path h="1837941" w="1289639">
                  <a:moveTo>
                    <a:pt x="44856" y="0"/>
                  </a:moveTo>
                  <a:lnTo>
                    <a:pt x="1244783" y="0"/>
                  </a:lnTo>
                  <a:cubicBezTo>
                    <a:pt x="1256679" y="0"/>
                    <a:pt x="1268089" y="4726"/>
                    <a:pt x="1276501" y="13138"/>
                  </a:cubicBezTo>
                  <a:cubicBezTo>
                    <a:pt x="1284913" y="21550"/>
                    <a:pt x="1289639" y="32960"/>
                    <a:pt x="1289639" y="44856"/>
                  </a:cubicBezTo>
                  <a:lnTo>
                    <a:pt x="1289639" y="1793084"/>
                  </a:lnTo>
                  <a:cubicBezTo>
                    <a:pt x="1289639" y="1817858"/>
                    <a:pt x="1269556" y="1837941"/>
                    <a:pt x="1244783" y="1837941"/>
                  </a:cubicBezTo>
                  <a:lnTo>
                    <a:pt x="44856" y="1837941"/>
                  </a:lnTo>
                  <a:cubicBezTo>
                    <a:pt x="32960" y="1837941"/>
                    <a:pt x="21550" y="1833215"/>
                    <a:pt x="13138" y="1824802"/>
                  </a:cubicBezTo>
                  <a:cubicBezTo>
                    <a:pt x="4726" y="1816390"/>
                    <a:pt x="0" y="1804981"/>
                    <a:pt x="0" y="1793084"/>
                  </a:cubicBezTo>
                  <a:lnTo>
                    <a:pt x="0" y="44856"/>
                  </a:lnTo>
                  <a:cubicBezTo>
                    <a:pt x="0" y="32960"/>
                    <a:pt x="4726" y="21550"/>
                    <a:pt x="13138" y="13138"/>
                  </a:cubicBezTo>
                  <a:cubicBezTo>
                    <a:pt x="21550" y="4726"/>
                    <a:pt x="32960" y="0"/>
                    <a:pt x="44856" y="0"/>
                  </a:cubicBezTo>
                  <a:close/>
                </a:path>
              </a:pathLst>
            </a:custGeom>
            <a:solidFill>
              <a:srgbClr val="3E44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104775"/>
              <a:ext cx="1289639" cy="1733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900996" y="5168569"/>
            <a:ext cx="0" cy="2724889"/>
          </a:xfrm>
          <a:prstGeom prst="line">
            <a:avLst/>
          </a:prstGeom>
          <a:ln cap="flat" w="19050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-949205" y="867804"/>
            <a:ext cx="1474026" cy="1479575"/>
          </a:xfrm>
          <a:custGeom>
            <a:avLst/>
            <a:gdLst/>
            <a:ahLst/>
            <a:cxnLst/>
            <a:rect r="r" b="b" t="t" l="l"/>
            <a:pathLst>
              <a:path h="1479575" w="1474026">
                <a:moveTo>
                  <a:pt x="0" y="0"/>
                </a:moveTo>
                <a:lnTo>
                  <a:pt x="1474026" y="0"/>
                </a:lnTo>
                <a:lnTo>
                  <a:pt x="1474026" y="1479575"/>
                </a:lnTo>
                <a:lnTo>
                  <a:pt x="0" y="1479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4" id="14"/>
          <p:cNvSpPr/>
          <p:nvPr/>
        </p:nvSpPr>
        <p:spPr>
          <a:xfrm>
            <a:off x="4841906" y="4523526"/>
            <a:ext cx="3949899" cy="0"/>
          </a:xfrm>
          <a:prstGeom prst="line">
            <a:avLst/>
          </a:prstGeom>
          <a:ln cap="flat" w="19050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4841906" y="3848595"/>
            <a:ext cx="3966083" cy="994522"/>
            <a:chOff x="0" y="0"/>
            <a:chExt cx="1288480" cy="3230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88480" cy="323095"/>
            </a:xfrm>
            <a:custGeom>
              <a:avLst/>
              <a:gdLst/>
              <a:ahLst/>
              <a:cxnLst/>
              <a:rect r="r" b="b" t="t" l="l"/>
              <a:pathLst>
                <a:path h="323095" w="1288480">
                  <a:moveTo>
                    <a:pt x="0" y="0"/>
                  </a:moveTo>
                  <a:lnTo>
                    <a:pt x="1288480" y="0"/>
                  </a:lnTo>
                  <a:lnTo>
                    <a:pt x="1288480" y="323095"/>
                  </a:lnTo>
                  <a:lnTo>
                    <a:pt x="0" y="323095"/>
                  </a:lnTo>
                  <a:close/>
                </a:path>
              </a:pathLst>
            </a:custGeom>
            <a:solidFill>
              <a:srgbClr val="3E4466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104775"/>
              <a:ext cx="1288480" cy="218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468741" y="2617088"/>
            <a:ext cx="2542942" cy="2450761"/>
          </a:xfrm>
          <a:custGeom>
            <a:avLst/>
            <a:gdLst/>
            <a:ahLst/>
            <a:cxnLst/>
            <a:rect r="r" b="b" t="t" l="l"/>
            <a:pathLst>
              <a:path h="2450761" w="2542942">
                <a:moveTo>
                  <a:pt x="0" y="0"/>
                </a:moveTo>
                <a:lnTo>
                  <a:pt x="2542942" y="0"/>
                </a:lnTo>
                <a:lnTo>
                  <a:pt x="2542942" y="2450761"/>
                </a:lnTo>
                <a:lnTo>
                  <a:pt x="0" y="24507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4839752" y="3848595"/>
            <a:ext cx="3969650" cy="5657381"/>
            <a:chOff x="0" y="0"/>
            <a:chExt cx="1289639" cy="18379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89639" cy="1837941"/>
            </a:xfrm>
            <a:custGeom>
              <a:avLst/>
              <a:gdLst/>
              <a:ahLst/>
              <a:cxnLst/>
              <a:rect r="r" b="b" t="t" l="l"/>
              <a:pathLst>
                <a:path h="1837941" w="1289639">
                  <a:moveTo>
                    <a:pt x="44856" y="0"/>
                  </a:moveTo>
                  <a:lnTo>
                    <a:pt x="1244783" y="0"/>
                  </a:lnTo>
                  <a:cubicBezTo>
                    <a:pt x="1256679" y="0"/>
                    <a:pt x="1268089" y="4726"/>
                    <a:pt x="1276501" y="13138"/>
                  </a:cubicBezTo>
                  <a:cubicBezTo>
                    <a:pt x="1284913" y="21550"/>
                    <a:pt x="1289639" y="32960"/>
                    <a:pt x="1289639" y="44856"/>
                  </a:cubicBezTo>
                  <a:lnTo>
                    <a:pt x="1289639" y="1793084"/>
                  </a:lnTo>
                  <a:cubicBezTo>
                    <a:pt x="1289639" y="1817858"/>
                    <a:pt x="1269556" y="1837941"/>
                    <a:pt x="1244783" y="1837941"/>
                  </a:cubicBezTo>
                  <a:lnTo>
                    <a:pt x="44856" y="1837941"/>
                  </a:lnTo>
                  <a:cubicBezTo>
                    <a:pt x="32960" y="1837941"/>
                    <a:pt x="21550" y="1833215"/>
                    <a:pt x="13138" y="1824802"/>
                  </a:cubicBezTo>
                  <a:cubicBezTo>
                    <a:pt x="4726" y="1816390"/>
                    <a:pt x="0" y="1804981"/>
                    <a:pt x="0" y="1793084"/>
                  </a:cubicBezTo>
                  <a:lnTo>
                    <a:pt x="0" y="44856"/>
                  </a:lnTo>
                  <a:cubicBezTo>
                    <a:pt x="0" y="32960"/>
                    <a:pt x="4726" y="21550"/>
                    <a:pt x="13138" y="13138"/>
                  </a:cubicBezTo>
                  <a:cubicBezTo>
                    <a:pt x="21550" y="4726"/>
                    <a:pt x="32960" y="0"/>
                    <a:pt x="44856" y="0"/>
                  </a:cubicBezTo>
                  <a:close/>
                </a:path>
              </a:pathLst>
            </a:custGeom>
            <a:solidFill>
              <a:srgbClr val="3E44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104775"/>
              <a:ext cx="1289639" cy="1733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 flipV="true">
            <a:off x="5208205" y="5168569"/>
            <a:ext cx="7722" cy="2070129"/>
          </a:xfrm>
          <a:prstGeom prst="line">
            <a:avLst/>
          </a:prstGeom>
          <a:ln cap="flat" w="19050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9156837" y="4523526"/>
            <a:ext cx="3949899" cy="0"/>
          </a:xfrm>
          <a:prstGeom prst="line">
            <a:avLst/>
          </a:prstGeom>
          <a:ln cap="flat" w="19050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9156837" y="3848595"/>
            <a:ext cx="3966083" cy="994522"/>
            <a:chOff x="0" y="0"/>
            <a:chExt cx="1288480" cy="32309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88480" cy="323095"/>
            </a:xfrm>
            <a:custGeom>
              <a:avLst/>
              <a:gdLst/>
              <a:ahLst/>
              <a:cxnLst/>
              <a:rect r="r" b="b" t="t" l="l"/>
              <a:pathLst>
                <a:path h="323095" w="1288480">
                  <a:moveTo>
                    <a:pt x="0" y="0"/>
                  </a:moveTo>
                  <a:lnTo>
                    <a:pt x="1288480" y="0"/>
                  </a:lnTo>
                  <a:lnTo>
                    <a:pt x="1288480" y="323095"/>
                  </a:lnTo>
                  <a:lnTo>
                    <a:pt x="0" y="323095"/>
                  </a:lnTo>
                  <a:close/>
                </a:path>
              </a:pathLst>
            </a:custGeom>
            <a:solidFill>
              <a:srgbClr val="3E4466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104775"/>
              <a:ext cx="1288480" cy="218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9988058" y="2347379"/>
            <a:ext cx="2570834" cy="3002434"/>
          </a:xfrm>
          <a:custGeom>
            <a:avLst/>
            <a:gdLst/>
            <a:ahLst/>
            <a:cxnLst/>
            <a:rect r="r" b="b" t="t" l="l"/>
            <a:pathLst>
              <a:path h="3002434" w="2570834">
                <a:moveTo>
                  <a:pt x="0" y="0"/>
                </a:moveTo>
                <a:lnTo>
                  <a:pt x="2570834" y="0"/>
                </a:lnTo>
                <a:lnTo>
                  <a:pt x="2570834" y="3002433"/>
                </a:lnTo>
                <a:lnTo>
                  <a:pt x="0" y="30024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9154683" y="3848595"/>
            <a:ext cx="3969650" cy="5657381"/>
            <a:chOff x="0" y="0"/>
            <a:chExt cx="1289639" cy="183794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89639" cy="1837941"/>
            </a:xfrm>
            <a:custGeom>
              <a:avLst/>
              <a:gdLst/>
              <a:ahLst/>
              <a:cxnLst/>
              <a:rect r="r" b="b" t="t" l="l"/>
              <a:pathLst>
                <a:path h="1837941" w="1289639">
                  <a:moveTo>
                    <a:pt x="44856" y="0"/>
                  </a:moveTo>
                  <a:lnTo>
                    <a:pt x="1244783" y="0"/>
                  </a:lnTo>
                  <a:cubicBezTo>
                    <a:pt x="1256679" y="0"/>
                    <a:pt x="1268089" y="4726"/>
                    <a:pt x="1276501" y="13138"/>
                  </a:cubicBezTo>
                  <a:cubicBezTo>
                    <a:pt x="1284913" y="21550"/>
                    <a:pt x="1289639" y="32960"/>
                    <a:pt x="1289639" y="44856"/>
                  </a:cubicBezTo>
                  <a:lnTo>
                    <a:pt x="1289639" y="1793084"/>
                  </a:lnTo>
                  <a:cubicBezTo>
                    <a:pt x="1289639" y="1817858"/>
                    <a:pt x="1269556" y="1837941"/>
                    <a:pt x="1244783" y="1837941"/>
                  </a:cubicBezTo>
                  <a:lnTo>
                    <a:pt x="44856" y="1837941"/>
                  </a:lnTo>
                  <a:cubicBezTo>
                    <a:pt x="32960" y="1837941"/>
                    <a:pt x="21550" y="1833215"/>
                    <a:pt x="13138" y="1824802"/>
                  </a:cubicBezTo>
                  <a:cubicBezTo>
                    <a:pt x="4726" y="1816390"/>
                    <a:pt x="0" y="1804981"/>
                    <a:pt x="0" y="1793084"/>
                  </a:cubicBezTo>
                  <a:lnTo>
                    <a:pt x="0" y="44856"/>
                  </a:lnTo>
                  <a:cubicBezTo>
                    <a:pt x="0" y="32960"/>
                    <a:pt x="4726" y="21550"/>
                    <a:pt x="13138" y="13138"/>
                  </a:cubicBezTo>
                  <a:cubicBezTo>
                    <a:pt x="21550" y="4726"/>
                    <a:pt x="32960" y="0"/>
                    <a:pt x="44856" y="0"/>
                  </a:cubicBezTo>
                  <a:close/>
                </a:path>
              </a:pathLst>
            </a:custGeom>
            <a:solidFill>
              <a:srgbClr val="3E44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104775"/>
              <a:ext cx="1289639" cy="1733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AutoShape 31" id="31"/>
          <p:cNvSpPr/>
          <p:nvPr/>
        </p:nvSpPr>
        <p:spPr>
          <a:xfrm flipV="true">
            <a:off x="9530858" y="5168569"/>
            <a:ext cx="0" cy="2724889"/>
          </a:xfrm>
          <a:prstGeom prst="line">
            <a:avLst/>
          </a:prstGeom>
          <a:ln cap="flat" w="19050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13540824" y="4523526"/>
            <a:ext cx="3949899" cy="0"/>
          </a:xfrm>
          <a:prstGeom prst="line">
            <a:avLst/>
          </a:prstGeom>
          <a:ln cap="flat" w="19050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3" id="33"/>
          <p:cNvGrpSpPr/>
          <p:nvPr/>
        </p:nvGrpSpPr>
        <p:grpSpPr>
          <a:xfrm rot="0">
            <a:off x="13540824" y="3848595"/>
            <a:ext cx="3966083" cy="994522"/>
            <a:chOff x="0" y="0"/>
            <a:chExt cx="1288480" cy="32309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88480" cy="323095"/>
            </a:xfrm>
            <a:custGeom>
              <a:avLst/>
              <a:gdLst/>
              <a:ahLst/>
              <a:cxnLst/>
              <a:rect r="r" b="b" t="t" l="l"/>
              <a:pathLst>
                <a:path h="323095" w="1288480">
                  <a:moveTo>
                    <a:pt x="0" y="0"/>
                  </a:moveTo>
                  <a:lnTo>
                    <a:pt x="1288480" y="0"/>
                  </a:lnTo>
                  <a:lnTo>
                    <a:pt x="1288480" y="323095"/>
                  </a:lnTo>
                  <a:lnTo>
                    <a:pt x="0" y="323095"/>
                  </a:lnTo>
                  <a:close/>
                </a:path>
              </a:pathLst>
            </a:custGeom>
            <a:solidFill>
              <a:srgbClr val="3E4466"/>
            </a:solid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104775"/>
              <a:ext cx="1288480" cy="218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4494089" y="2601776"/>
            <a:ext cx="2241341" cy="2241341"/>
          </a:xfrm>
          <a:custGeom>
            <a:avLst/>
            <a:gdLst/>
            <a:ahLst/>
            <a:cxnLst/>
            <a:rect r="r" b="b" t="t" l="l"/>
            <a:pathLst>
              <a:path h="2241341" w="2241341">
                <a:moveTo>
                  <a:pt x="0" y="0"/>
                </a:moveTo>
                <a:lnTo>
                  <a:pt x="2241341" y="0"/>
                </a:lnTo>
                <a:lnTo>
                  <a:pt x="2241341" y="2241341"/>
                </a:lnTo>
                <a:lnTo>
                  <a:pt x="0" y="22413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3538670" y="3848595"/>
            <a:ext cx="3969650" cy="5657381"/>
            <a:chOff x="0" y="0"/>
            <a:chExt cx="1289639" cy="183794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89639" cy="1837941"/>
            </a:xfrm>
            <a:custGeom>
              <a:avLst/>
              <a:gdLst/>
              <a:ahLst/>
              <a:cxnLst/>
              <a:rect r="r" b="b" t="t" l="l"/>
              <a:pathLst>
                <a:path h="1837941" w="1289639">
                  <a:moveTo>
                    <a:pt x="44856" y="0"/>
                  </a:moveTo>
                  <a:lnTo>
                    <a:pt x="1244783" y="0"/>
                  </a:lnTo>
                  <a:cubicBezTo>
                    <a:pt x="1256679" y="0"/>
                    <a:pt x="1268089" y="4726"/>
                    <a:pt x="1276501" y="13138"/>
                  </a:cubicBezTo>
                  <a:cubicBezTo>
                    <a:pt x="1284913" y="21550"/>
                    <a:pt x="1289639" y="32960"/>
                    <a:pt x="1289639" y="44856"/>
                  </a:cubicBezTo>
                  <a:lnTo>
                    <a:pt x="1289639" y="1793084"/>
                  </a:lnTo>
                  <a:cubicBezTo>
                    <a:pt x="1289639" y="1817858"/>
                    <a:pt x="1269556" y="1837941"/>
                    <a:pt x="1244783" y="1837941"/>
                  </a:cubicBezTo>
                  <a:lnTo>
                    <a:pt x="44856" y="1837941"/>
                  </a:lnTo>
                  <a:cubicBezTo>
                    <a:pt x="32960" y="1837941"/>
                    <a:pt x="21550" y="1833215"/>
                    <a:pt x="13138" y="1824802"/>
                  </a:cubicBezTo>
                  <a:cubicBezTo>
                    <a:pt x="4726" y="1816390"/>
                    <a:pt x="0" y="1804981"/>
                    <a:pt x="0" y="1793084"/>
                  </a:cubicBezTo>
                  <a:lnTo>
                    <a:pt x="0" y="44856"/>
                  </a:lnTo>
                  <a:cubicBezTo>
                    <a:pt x="0" y="32960"/>
                    <a:pt x="4726" y="21550"/>
                    <a:pt x="13138" y="13138"/>
                  </a:cubicBezTo>
                  <a:cubicBezTo>
                    <a:pt x="21550" y="4726"/>
                    <a:pt x="32960" y="0"/>
                    <a:pt x="44856" y="0"/>
                  </a:cubicBezTo>
                  <a:close/>
                </a:path>
              </a:pathLst>
            </a:custGeom>
            <a:solidFill>
              <a:srgbClr val="3E44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104775"/>
              <a:ext cx="1289639" cy="1733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AutoShape 40" id="40"/>
          <p:cNvSpPr/>
          <p:nvPr/>
        </p:nvSpPr>
        <p:spPr>
          <a:xfrm flipV="true">
            <a:off x="13914846" y="5168569"/>
            <a:ext cx="0" cy="2724889"/>
          </a:xfrm>
          <a:prstGeom prst="line">
            <a:avLst/>
          </a:prstGeom>
          <a:ln cap="flat" w="19050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1" id="41"/>
          <p:cNvSpPr txBox="true"/>
          <p:nvPr/>
        </p:nvSpPr>
        <p:spPr>
          <a:xfrm rot="0">
            <a:off x="985834" y="5125731"/>
            <a:ext cx="3230152" cy="3808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0516" indent="-255258" lvl="1">
              <a:lnSpc>
                <a:spcPts val="3073"/>
              </a:lnSpc>
              <a:buFont typeface="Arial"/>
              <a:buChar char="•"/>
            </a:pPr>
            <a:r>
              <a:rPr lang="en-US" sz="2364" spc="-35">
                <a:solidFill>
                  <a:srgbClr val="EDEDED"/>
                </a:solidFill>
                <a:latin typeface="TT Interphases"/>
              </a:rPr>
              <a:t>User-friendly with auto leveling and rotation.</a:t>
            </a:r>
          </a:p>
          <a:p>
            <a:pPr marL="510516" indent="-255258" lvl="1">
              <a:lnSpc>
                <a:spcPts val="3073"/>
              </a:lnSpc>
              <a:buFont typeface="Arial"/>
              <a:buChar char="•"/>
            </a:pPr>
            <a:r>
              <a:rPr lang="en-US" sz="2364" spc="-35">
                <a:solidFill>
                  <a:srgbClr val="EDEDED"/>
                </a:solidFill>
                <a:latin typeface="TT Interphases"/>
              </a:rPr>
              <a:t>Integrated mobile app for easy control.</a:t>
            </a:r>
          </a:p>
          <a:p>
            <a:pPr marL="510516" indent="-255258" lvl="1">
              <a:lnSpc>
                <a:spcPts val="3073"/>
              </a:lnSpc>
              <a:buFont typeface="Arial"/>
              <a:buChar char="•"/>
            </a:pPr>
            <a:r>
              <a:rPr lang="en-US" sz="2364" spc="-35">
                <a:solidFill>
                  <a:srgbClr val="EDEDED"/>
                </a:solidFill>
                <a:latin typeface="TT Interphases"/>
              </a:rPr>
              <a:t>Standout IoT technology differentiates from traditional mounts.</a:t>
            </a:r>
          </a:p>
          <a:p>
            <a:pPr>
              <a:lnSpc>
                <a:spcPts val="3073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893274" y="4210927"/>
            <a:ext cx="2465171" cy="35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28"/>
              </a:lnSpc>
            </a:pPr>
            <a:r>
              <a:rPr lang="en-US" sz="2785" spc="-167">
                <a:solidFill>
                  <a:srgbClr val="EDEDED"/>
                </a:solidFill>
                <a:latin typeface="Helvetica World Bold"/>
              </a:rPr>
              <a:t>STRENGTHS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02357" y="768350"/>
            <a:ext cx="10427065" cy="125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30"/>
              </a:lnSpc>
            </a:pPr>
            <a:r>
              <a:rPr lang="en-US" sz="9447" spc="-472">
                <a:solidFill>
                  <a:srgbClr val="EDEDED"/>
                </a:solidFill>
                <a:latin typeface="Helvetica World Bold"/>
              </a:rPr>
              <a:t>SWOT Analysis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229206" y="5335094"/>
            <a:ext cx="3230152" cy="1903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9525" indent="-254762" lvl="1">
              <a:lnSpc>
                <a:spcPts val="3068"/>
              </a:lnSpc>
              <a:buFont typeface="Arial"/>
              <a:buChar char="•"/>
            </a:pPr>
            <a:r>
              <a:rPr lang="en-US" sz="2360" spc="-35">
                <a:solidFill>
                  <a:srgbClr val="EDEDED"/>
                </a:solidFill>
                <a:latin typeface="TT Interphases"/>
              </a:rPr>
              <a:t>IoT may raise product costs.</a:t>
            </a:r>
          </a:p>
          <a:p>
            <a:pPr marL="509525" indent="-254762" lvl="1">
              <a:lnSpc>
                <a:spcPts val="3068"/>
              </a:lnSpc>
              <a:buFont typeface="Arial"/>
              <a:buChar char="•"/>
            </a:pPr>
            <a:r>
              <a:rPr lang="en-US" sz="2360" spc="-35">
                <a:solidFill>
                  <a:srgbClr val="EDEDED"/>
                </a:solidFill>
                <a:latin typeface="TT Interphases"/>
              </a:rPr>
              <a:t>Potential connectivity issues.</a:t>
            </a:r>
          </a:p>
          <a:p>
            <a:pPr>
              <a:lnSpc>
                <a:spcPts val="3068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5208205" y="4210927"/>
            <a:ext cx="2465171" cy="35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28"/>
              </a:lnSpc>
            </a:pPr>
            <a:r>
              <a:rPr lang="en-US" sz="2785" spc="-167">
                <a:solidFill>
                  <a:srgbClr val="EDEDED"/>
                </a:solidFill>
                <a:latin typeface="Helvetica World Bold"/>
              </a:rPr>
              <a:t>WEAKNESSES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615696" y="5125731"/>
            <a:ext cx="3230152" cy="3046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9525" indent="-254762" lvl="1">
              <a:lnSpc>
                <a:spcPts val="3068"/>
              </a:lnSpc>
              <a:buFont typeface="Arial"/>
              <a:buChar char="•"/>
            </a:pPr>
            <a:r>
              <a:rPr lang="en-US" sz="2360" spc="-35">
                <a:solidFill>
                  <a:srgbClr val="EDEDED"/>
                </a:solidFill>
                <a:latin typeface="TT Interphases"/>
              </a:rPr>
              <a:t>Growing astronomy interest boosts product demand.</a:t>
            </a:r>
          </a:p>
          <a:p>
            <a:pPr marL="509525" indent="-254762" lvl="1">
              <a:lnSpc>
                <a:spcPts val="3068"/>
              </a:lnSpc>
              <a:buFont typeface="Arial"/>
              <a:buChar char="•"/>
            </a:pPr>
            <a:r>
              <a:rPr lang="en-US" sz="2360" spc="-35">
                <a:solidFill>
                  <a:srgbClr val="EDEDED"/>
                </a:solidFill>
                <a:latin typeface="TT Interphases"/>
              </a:rPr>
              <a:t>Partnering with clubs or institutions extends reach and credibility.</a:t>
            </a:r>
          </a:p>
          <a:p>
            <a:pPr>
              <a:lnSpc>
                <a:spcPts val="3068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9523136" y="4210927"/>
            <a:ext cx="3035756" cy="35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28"/>
              </a:lnSpc>
            </a:pPr>
            <a:r>
              <a:rPr lang="en-US" sz="2785" spc="-167">
                <a:solidFill>
                  <a:srgbClr val="EDEDED"/>
                </a:solidFill>
                <a:latin typeface="Helvetica World Bold"/>
              </a:rPr>
              <a:t>OPPURTUNITIES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999683" y="5125731"/>
            <a:ext cx="3230152" cy="342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0516" indent="-255258" lvl="1">
              <a:lnSpc>
                <a:spcPts val="3073"/>
              </a:lnSpc>
              <a:buFont typeface="Arial"/>
              <a:buChar char="•"/>
            </a:pPr>
            <a:r>
              <a:rPr lang="en-US" sz="2364" spc="-35">
                <a:solidFill>
                  <a:srgbClr val="EDEDED"/>
                </a:solidFill>
                <a:latin typeface="TT Interphases"/>
              </a:rPr>
              <a:t>Competitors may offer similar or advanced products.</a:t>
            </a:r>
          </a:p>
          <a:p>
            <a:pPr marL="510516" indent="-255258" lvl="1">
              <a:lnSpc>
                <a:spcPts val="3073"/>
              </a:lnSpc>
              <a:buFont typeface="Arial"/>
              <a:buChar char="•"/>
            </a:pPr>
            <a:r>
              <a:rPr lang="en-US" sz="2364" spc="-35">
                <a:solidFill>
                  <a:srgbClr val="EDEDED"/>
                </a:solidFill>
                <a:latin typeface="TT Interphases"/>
              </a:rPr>
              <a:t>Meeting IoT and astronomy equipment standards could be challenging.</a:t>
            </a:r>
          </a:p>
          <a:p>
            <a:pPr>
              <a:lnSpc>
                <a:spcPts val="3073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3907124" y="4210927"/>
            <a:ext cx="2465171" cy="35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28"/>
              </a:lnSpc>
            </a:pPr>
            <a:r>
              <a:rPr lang="en-US" sz="2785" spc="-167">
                <a:solidFill>
                  <a:srgbClr val="EDEDED"/>
                </a:solidFill>
                <a:latin typeface="Helvetica World Bold"/>
              </a:rPr>
              <a:t>THREATS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766900">
            <a:off x="-2161576" y="-3356355"/>
            <a:ext cx="25618377" cy="10350163"/>
          </a:xfrm>
          <a:custGeom>
            <a:avLst/>
            <a:gdLst/>
            <a:ahLst/>
            <a:cxnLst/>
            <a:rect r="r" b="b" t="t" l="l"/>
            <a:pathLst>
              <a:path h="10350163" w="25618377">
                <a:moveTo>
                  <a:pt x="0" y="0"/>
                </a:moveTo>
                <a:lnTo>
                  <a:pt x="25618377" y="0"/>
                </a:lnTo>
                <a:lnTo>
                  <a:pt x="25618377" y="10350164"/>
                </a:lnTo>
                <a:lnTo>
                  <a:pt x="0" y="10350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7247" t="0" r="-133645" b="-138704"/>
            </a:stretch>
          </a:blipFill>
        </p:spPr>
      </p:sp>
      <p:grpSp>
        <p:nvGrpSpPr>
          <p:cNvPr name="Group 4" id="4"/>
          <p:cNvGrpSpPr/>
          <p:nvPr/>
        </p:nvGrpSpPr>
        <p:grpSpPr>
          <a:xfrm rot="-441896">
            <a:off x="11876565" y="6378866"/>
            <a:ext cx="1220572" cy="520650"/>
            <a:chOff x="0" y="0"/>
            <a:chExt cx="370813" cy="1581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0813" cy="158175"/>
            </a:xfrm>
            <a:custGeom>
              <a:avLst/>
              <a:gdLst/>
              <a:ahLst/>
              <a:cxnLst/>
              <a:rect r="r" b="b" t="t" l="l"/>
              <a:pathLst>
                <a:path h="158175" w="370813">
                  <a:moveTo>
                    <a:pt x="0" y="0"/>
                  </a:moveTo>
                  <a:lnTo>
                    <a:pt x="370813" y="0"/>
                  </a:lnTo>
                  <a:lnTo>
                    <a:pt x="370813" y="158175"/>
                  </a:lnTo>
                  <a:lnTo>
                    <a:pt x="0" y="158175"/>
                  </a:lnTo>
                  <a:close/>
                </a:path>
              </a:pathLst>
            </a:custGeom>
            <a:solidFill>
              <a:srgbClr val="06122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0"/>
              <a:ext cx="370813" cy="62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9675" y="1224736"/>
            <a:ext cx="1825099" cy="18250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62" r="0" b="-62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678791" y="4219318"/>
            <a:ext cx="4914900" cy="5396230"/>
            <a:chOff x="0" y="0"/>
            <a:chExt cx="1242675" cy="13643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42675" cy="1364373"/>
            </a:xfrm>
            <a:custGeom>
              <a:avLst/>
              <a:gdLst/>
              <a:ahLst/>
              <a:cxnLst/>
              <a:rect r="r" b="b" t="t" l="l"/>
              <a:pathLst>
                <a:path h="1364373" w="1242675">
                  <a:moveTo>
                    <a:pt x="36229" y="0"/>
                  </a:moveTo>
                  <a:lnTo>
                    <a:pt x="1206445" y="0"/>
                  </a:lnTo>
                  <a:cubicBezTo>
                    <a:pt x="1226454" y="0"/>
                    <a:pt x="1242675" y="16220"/>
                    <a:pt x="1242675" y="36229"/>
                  </a:cubicBezTo>
                  <a:lnTo>
                    <a:pt x="1242675" y="1328144"/>
                  </a:lnTo>
                  <a:cubicBezTo>
                    <a:pt x="1242675" y="1337753"/>
                    <a:pt x="1238858" y="1346968"/>
                    <a:pt x="1232063" y="1353762"/>
                  </a:cubicBezTo>
                  <a:cubicBezTo>
                    <a:pt x="1225269" y="1360556"/>
                    <a:pt x="1216054" y="1364373"/>
                    <a:pt x="1206445" y="1364373"/>
                  </a:cubicBezTo>
                  <a:lnTo>
                    <a:pt x="36229" y="1364373"/>
                  </a:lnTo>
                  <a:cubicBezTo>
                    <a:pt x="16220" y="1364373"/>
                    <a:pt x="0" y="1348153"/>
                    <a:pt x="0" y="1328144"/>
                  </a:cubicBezTo>
                  <a:lnTo>
                    <a:pt x="0" y="36229"/>
                  </a:lnTo>
                  <a:cubicBezTo>
                    <a:pt x="0" y="16220"/>
                    <a:pt x="16220" y="0"/>
                    <a:pt x="36229" y="0"/>
                  </a:cubicBezTo>
                  <a:close/>
                </a:path>
              </a:pathLst>
            </a:custGeom>
            <a:solidFill>
              <a:srgbClr val="D6D7D9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104775"/>
              <a:ext cx="1242675" cy="1259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883578" y="5619022"/>
            <a:ext cx="4607234" cy="27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000000"/>
                </a:solidFill>
                <a:latin typeface="TT Interphases"/>
              </a:rPr>
              <a:t>Breakdown or wear of mechanical components such as gears, motors, or bearings.</a:t>
            </a:r>
          </a:p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000000"/>
                </a:solidFill>
                <a:latin typeface="TT Interphases"/>
              </a:rPr>
              <a:t>Rotation Errors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000000"/>
                </a:solidFill>
                <a:latin typeface="TT Interphases"/>
              </a:rPr>
              <a:t>IOT connectivity failure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2883578" y="5540929"/>
            <a:ext cx="16669" cy="3013686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0383238" y="4147146"/>
            <a:ext cx="4914900" cy="5396230"/>
            <a:chOff x="0" y="0"/>
            <a:chExt cx="1242675" cy="13643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2675" cy="1364373"/>
            </a:xfrm>
            <a:custGeom>
              <a:avLst/>
              <a:gdLst/>
              <a:ahLst/>
              <a:cxnLst/>
              <a:rect r="r" b="b" t="t" l="l"/>
              <a:pathLst>
                <a:path h="1364373" w="1242675">
                  <a:moveTo>
                    <a:pt x="36229" y="0"/>
                  </a:moveTo>
                  <a:lnTo>
                    <a:pt x="1206445" y="0"/>
                  </a:lnTo>
                  <a:cubicBezTo>
                    <a:pt x="1226454" y="0"/>
                    <a:pt x="1242675" y="16220"/>
                    <a:pt x="1242675" y="36229"/>
                  </a:cubicBezTo>
                  <a:lnTo>
                    <a:pt x="1242675" y="1328144"/>
                  </a:lnTo>
                  <a:cubicBezTo>
                    <a:pt x="1242675" y="1337753"/>
                    <a:pt x="1238858" y="1346968"/>
                    <a:pt x="1232063" y="1353762"/>
                  </a:cubicBezTo>
                  <a:cubicBezTo>
                    <a:pt x="1225269" y="1360556"/>
                    <a:pt x="1216054" y="1364373"/>
                    <a:pt x="1206445" y="1364373"/>
                  </a:cubicBezTo>
                  <a:lnTo>
                    <a:pt x="36229" y="1364373"/>
                  </a:lnTo>
                  <a:cubicBezTo>
                    <a:pt x="16220" y="1364373"/>
                    <a:pt x="0" y="1348153"/>
                    <a:pt x="0" y="1328144"/>
                  </a:cubicBezTo>
                  <a:lnTo>
                    <a:pt x="0" y="36229"/>
                  </a:lnTo>
                  <a:cubicBezTo>
                    <a:pt x="0" y="16220"/>
                    <a:pt x="16220" y="0"/>
                    <a:pt x="36229" y="0"/>
                  </a:cubicBezTo>
                  <a:close/>
                </a:path>
              </a:pathLst>
            </a:custGeom>
            <a:solidFill>
              <a:srgbClr val="D6D7D9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04775"/>
              <a:ext cx="1242675" cy="1259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567330" y="5329395"/>
            <a:ext cx="4607234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000000"/>
                </a:solidFill>
                <a:latin typeface="TT Interphases"/>
              </a:rPr>
              <a:t>Inaccurate celestial object tracking.</a:t>
            </a:r>
          </a:p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000000"/>
                </a:solidFill>
                <a:latin typeface="TT Interphases"/>
              </a:rPr>
              <a:t>Potential missed events and frustration.</a:t>
            </a:r>
          </a:p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000000"/>
                </a:solidFill>
                <a:latin typeface="TT Interphases"/>
              </a:rPr>
              <a:t>Misalignment issues impair observation.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000000"/>
                </a:solidFill>
                <a:latin typeface="TT Interphases"/>
              </a:rPr>
              <a:t>Loss of remote control functionality.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10600668" y="5405595"/>
            <a:ext cx="0" cy="3076848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0966595" y="434163"/>
            <a:ext cx="3303809" cy="3151008"/>
          </a:xfrm>
          <a:custGeom>
            <a:avLst/>
            <a:gdLst/>
            <a:ahLst/>
            <a:cxnLst/>
            <a:rect r="r" b="b" t="t" l="l"/>
            <a:pathLst>
              <a:path h="3151008" w="3303809">
                <a:moveTo>
                  <a:pt x="0" y="0"/>
                </a:moveTo>
                <a:lnTo>
                  <a:pt x="3303809" y="0"/>
                </a:lnTo>
                <a:lnTo>
                  <a:pt x="3303809" y="3151008"/>
                </a:lnTo>
                <a:lnTo>
                  <a:pt x="0" y="3151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394075" y="1203325"/>
            <a:ext cx="6917436" cy="2084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80"/>
              </a:lnSpc>
            </a:pPr>
            <a:r>
              <a:rPr lang="en-US" sz="8600" spc="-430">
                <a:solidFill>
                  <a:srgbClr val="000000"/>
                </a:solidFill>
                <a:latin typeface="Helvetica World Bold"/>
              </a:rPr>
              <a:t>FMEA</a:t>
            </a:r>
            <a:r>
              <a:rPr lang="en-US" sz="8600" spc="-430">
                <a:solidFill>
                  <a:srgbClr val="F19DF8"/>
                </a:solidFill>
                <a:latin typeface="Helvetica World Bold"/>
              </a:rPr>
              <a:t> </a:t>
            </a:r>
            <a:r>
              <a:rPr lang="en-US" sz="8600" spc="-430">
                <a:solidFill>
                  <a:srgbClr val="A373F1"/>
                </a:solidFill>
                <a:latin typeface="Helvetica World Bold"/>
              </a:rPr>
              <a:t>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74167" y="4627548"/>
            <a:ext cx="4879521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  <a:spcBef>
                <a:spcPct val="0"/>
              </a:spcBef>
            </a:pPr>
            <a:r>
              <a:rPr lang="en-US" sz="2699" spc="-40">
                <a:solidFill>
                  <a:srgbClr val="000000"/>
                </a:solidFill>
                <a:latin typeface="TT Interphases Bold"/>
              </a:rPr>
              <a:t>Failures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47612" y="4555377"/>
            <a:ext cx="4879521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  <a:spcBef>
                <a:spcPct val="0"/>
              </a:spcBef>
            </a:pPr>
            <a:r>
              <a:rPr lang="en-US" sz="2699" spc="-40">
                <a:solidFill>
                  <a:srgbClr val="000000"/>
                </a:solidFill>
                <a:latin typeface="TT Interphases Bold"/>
              </a:rPr>
              <a:t>Effect Analysis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93549" y="5408180"/>
            <a:ext cx="358791" cy="358791"/>
          </a:xfrm>
          <a:custGeom>
            <a:avLst/>
            <a:gdLst/>
            <a:ahLst/>
            <a:cxnLst/>
            <a:rect r="r" b="b" t="t" l="l"/>
            <a:pathLst>
              <a:path h="358791" w="358791">
                <a:moveTo>
                  <a:pt x="0" y="0"/>
                </a:moveTo>
                <a:lnTo>
                  <a:pt x="358792" y="0"/>
                </a:lnTo>
                <a:lnTo>
                  <a:pt x="358792" y="358791"/>
                </a:lnTo>
                <a:lnTo>
                  <a:pt x="0" y="3587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82958" y="1452268"/>
            <a:ext cx="627613" cy="627613"/>
          </a:xfrm>
          <a:custGeom>
            <a:avLst/>
            <a:gdLst/>
            <a:ahLst/>
            <a:cxnLst/>
            <a:rect r="r" b="b" t="t" l="l"/>
            <a:pathLst>
              <a:path h="627613" w="627613">
                <a:moveTo>
                  <a:pt x="0" y="0"/>
                </a:moveTo>
                <a:lnTo>
                  <a:pt x="627613" y="0"/>
                </a:lnTo>
                <a:lnTo>
                  <a:pt x="627613" y="627613"/>
                </a:lnTo>
                <a:lnTo>
                  <a:pt x="0" y="627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79503" y="7812724"/>
            <a:ext cx="358791" cy="358791"/>
          </a:xfrm>
          <a:custGeom>
            <a:avLst/>
            <a:gdLst/>
            <a:ahLst/>
            <a:cxnLst/>
            <a:rect r="r" b="b" t="t" l="l"/>
            <a:pathLst>
              <a:path h="358791" w="358791">
                <a:moveTo>
                  <a:pt x="0" y="0"/>
                </a:moveTo>
                <a:lnTo>
                  <a:pt x="358791" y="0"/>
                </a:lnTo>
                <a:lnTo>
                  <a:pt x="358791" y="358792"/>
                </a:lnTo>
                <a:lnTo>
                  <a:pt x="0" y="358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62893" y="8451291"/>
            <a:ext cx="627613" cy="627613"/>
          </a:xfrm>
          <a:custGeom>
            <a:avLst/>
            <a:gdLst/>
            <a:ahLst/>
            <a:cxnLst/>
            <a:rect r="r" b="b" t="t" l="l"/>
            <a:pathLst>
              <a:path h="627613" w="627613">
                <a:moveTo>
                  <a:pt x="0" y="0"/>
                </a:moveTo>
                <a:lnTo>
                  <a:pt x="627613" y="0"/>
                </a:lnTo>
                <a:lnTo>
                  <a:pt x="627613" y="627613"/>
                </a:lnTo>
                <a:lnTo>
                  <a:pt x="0" y="627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63921">
            <a:off x="14730964" y="5569652"/>
            <a:ext cx="2461417" cy="1283604"/>
          </a:xfrm>
          <a:custGeom>
            <a:avLst/>
            <a:gdLst/>
            <a:ahLst/>
            <a:cxnLst/>
            <a:rect r="r" b="b" t="t" l="l"/>
            <a:pathLst>
              <a:path h="1283604" w="2461417">
                <a:moveTo>
                  <a:pt x="0" y="0"/>
                </a:moveTo>
                <a:lnTo>
                  <a:pt x="2461418" y="0"/>
                </a:lnTo>
                <a:lnTo>
                  <a:pt x="2461418" y="1283605"/>
                </a:lnTo>
                <a:lnTo>
                  <a:pt x="0" y="1283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313946">
            <a:off x="14215748" y="917500"/>
            <a:ext cx="8144504" cy="8144504"/>
          </a:xfrm>
          <a:custGeom>
            <a:avLst/>
            <a:gdLst/>
            <a:ahLst/>
            <a:cxnLst/>
            <a:rect r="r" b="b" t="t" l="l"/>
            <a:pathLst>
              <a:path h="8144504" w="8144504">
                <a:moveTo>
                  <a:pt x="0" y="0"/>
                </a:moveTo>
                <a:lnTo>
                  <a:pt x="8144504" y="0"/>
                </a:lnTo>
                <a:lnTo>
                  <a:pt x="8144504" y="8144504"/>
                </a:lnTo>
                <a:lnTo>
                  <a:pt x="0" y="8144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313946">
            <a:off x="15570147" y="2086086"/>
            <a:ext cx="5636036" cy="5657251"/>
          </a:xfrm>
          <a:custGeom>
            <a:avLst/>
            <a:gdLst/>
            <a:ahLst/>
            <a:cxnLst/>
            <a:rect r="r" b="b" t="t" l="l"/>
            <a:pathLst>
              <a:path h="5657251" w="5636036">
                <a:moveTo>
                  <a:pt x="0" y="0"/>
                </a:moveTo>
                <a:lnTo>
                  <a:pt x="5636036" y="0"/>
                </a:lnTo>
                <a:lnTo>
                  <a:pt x="5636036" y="5657251"/>
                </a:lnTo>
                <a:lnTo>
                  <a:pt x="0" y="5657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400000">
            <a:off x="15619876" y="2127627"/>
            <a:ext cx="5506815" cy="5527543"/>
          </a:xfrm>
          <a:custGeom>
            <a:avLst/>
            <a:gdLst/>
            <a:ahLst/>
            <a:cxnLst/>
            <a:rect r="r" b="b" t="t" l="l"/>
            <a:pathLst>
              <a:path h="5527543" w="5506815">
                <a:moveTo>
                  <a:pt x="5506815" y="0"/>
                </a:moveTo>
                <a:lnTo>
                  <a:pt x="0" y="0"/>
                </a:lnTo>
                <a:lnTo>
                  <a:pt x="0" y="5527544"/>
                </a:lnTo>
                <a:lnTo>
                  <a:pt x="5506815" y="5527544"/>
                </a:lnTo>
                <a:lnTo>
                  <a:pt x="550681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438973" y="4555613"/>
            <a:ext cx="1687969" cy="1694323"/>
          </a:xfrm>
          <a:custGeom>
            <a:avLst/>
            <a:gdLst/>
            <a:ahLst/>
            <a:cxnLst/>
            <a:rect r="r" b="b" t="t" l="l"/>
            <a:pathLst>
              <a:path h="1694323" w="1687969">
                <a:moveTo>
                  <a:pt x="0" y="0"/>
                </a:moveTo>
                <a:lnTo>
                  <a:pt x="1687969" y="0"/>
                </a:lnTo>
                <a:lnTo>
                  <a:pt x="1687969" y="1694323"/>
                </a:lnTo>
                <a:lnTo>
                  <a:pt x="0" y="16943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785257" y="2460429"/>
            <a:ext cx="2423146" cy="1394208"/>
            <a:chOff x="0" y="0"/>
            <a:chExt cx="1345037" cy="7738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45037" cy="773895"/>
            </a:xfrm>
            <a:custGeom>
              <a:avLst/>
              <a:gdLst/>
              <a:ahLst/>
              <a:cxnLst/>
              <a:rect r="r" b="b" t="t" l="l"/>
              <a:pathLst>
                <a:path h="773895" w="1345037">
                  <a:moveTo>
                    <a:pt x="73485" y="0"/>
                  </a:moveTo>
                  <a:lnTo>
                    <a:pt x="1271553" y="0"/>
                  </a:lnTo>
                  <a:cubicBezTo>
                    <a:pt x="1291042" y="0"/>
                    <a:pt x="1309733" y="7742"/>
                    <a:pt x="1323514" y="21523"/>
                  </a:cubicBezTo>
                  <a:cubicBezTo>
                    <a:pt x="1337295" y="35304"/>
                    <a:pt x="1345037" y="53995"/>
                    <a:pt x="1345037" y="73485"/>
                  </a:cubicBezTo>
                  <a:lnTo>
                    <a:pt x="1345037" y="700411"/>
                  </a:lnTo>
                  <a:cubicBezTo>
                    <a:pt x="1345037" y="740995"/>
                    <a:pt x="1312137" y="773895"/>
                    <a:pt x="1271553" y="773895"/>
                  </a:cubicBezTo>
                  <a:lnTo>
                    <a:pt x="73485" y="773895"/>
                  </a:lnTo>
                  <a:cubicBezTo>
                    <a:pt x="32900" y="773895"/>
                    <a:pt x="0" y="740995"/>
                    <a:pt x="0" y="700411"/>
                  </a:cubicBezTo>
                  <a:lnTo>
                    <a:pt x="0" y="73485"/>
                  </a:lnTo>
                  <a:cubicBezTo>
                    <a:pt x="0" y="32900"/>
                    <a:pt x="32900" y="0"/>
                    <a:pt x="73485" y="0"/>
                  </a:cubicBezTo>
                  <a:close/>
                </a:path>
              </a:pathLst>
            </a:custGeom>
            <a:solidFill>
              <a:srgbClr val="A373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95250"/>
              <a:ext cx="1345037" cy="678645"/>
            </a:xfrm>
            <a:prstGeom prst="rect">
              <a:avLst/>
            </a:prstGeom>
          </p:spPr>
          <p:txBody>
            <a:bodyPr anchor="ctr" rtlCol="false" tIns="26959" lIns="26959" bIns="26959" rIns="26959"/>
            <a:lstStyle/>
            <a:p>
              <a:pPr algn="ctr" marL="0" indent="0" lvl="0">
                <a:lnSpc>
                  <a:spcPts val="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85257" y="6888091"/>
            <a:ext cx="2423146" cy="1464297"/>
            <a:chOff x="0" y="0"/>
            <a:chExt cx="1345037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45037" cy="812800"/>
            </a:xfrm>
            <a:custGeom>
              <a:avLst/>
              <a:gdLst/>
              <a:ahLst/>
              <a:cxnLst/>
              <a:rect r="r" b="b" t="t" l="l"/>
              <a:pathLst>
                <a:path h="812800" w="1345037">
                  <a:moveTo>
                    <a:pt x="67095" y="0"/>
                  </a:moveTo>
                  <a:lnTo>
                    <a:pt x="1277942" y="0"/>
                  </a:lnTo>
                  <a:cubicBezTo>
                    <a:pt x="1314998" y="0"/>
                    <a:pt x="1345037" y="30039"/>
                    <a:pt x="1345037" y="67095"/>
                  </a:cubicBezTo>
                  <a:lnTo>
                    <a:pt x="1345037" y="745705"/>
                  </a:lnTo>
                  <a:cubicBezTo>
                    <a:pt x="1345037" y="782761"/>
                    <a:pt x="1314998" y="812800"/>
                    <a:pt x="1277942" y="812800"/>
                  </a:cubicBezTo>
                  <a:lnTo>
                    <a:pt x="67095" y="812800"/>
                  </a:lnTo>
                  <a:cubicBezTo>
                    <a:pt x="30039" y="812800"/>
                    <a:pt x="0" y="782761"/>
                    <a:pt x="0" y="745705"/>
                  </a:cubicBezTo>
                  <a:lnTo>
                    <a:pt x="0" y="67095"/>
                  </a:lnTo>
                  <a:cubicBezTo>
                    <a:pt x="0" y="30039"/>
                    <a:pt x="30039" y="0"/>
                    <a:pt x="67095" y="0"/>
                  </a:cubicBezTo>
                  <a:close/>
                </a:path>
              </a:pathLst>
            </a:custGeom>
            <a:solidFill>
              <a:srgbClr val="A373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95250"/>
              <a:ext cx="1345037" cy="717550"/>
            </a:xfrm>
            <a:prstGeom prst="rect">
              <a:avLst/>
            </a:prstGeom>
          </p:spPr>
          <p:txBody>
            <a:bodyPr anchor="ctr" rtlCol="false" tIns="26959" lIns="26959" bIns="26959" rIns="26959"/>
            <a:lstStyle/>
            <a:p>
              <a:pPr algn="ctr" marL="0" indent="0" lvl="0">
                <a:lnSpc>
                  <a:spcPts val="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61372" y="4711075"/>
            <a:ext cx="2423146" cy="1394208"/>
            <a:chOff x="0" y="0"/>
            <a:chExt cx="1345037" cy="77389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45037" cy="773895"/>
            </a:xfrm>
            <a:custGeom>
              <a:avLst/>
              <a:gdLst/>
              <a:ahLst/>
              <a:cxnLst/>
              <a:rect r="r" b="b" t="t" l="l"/>
              <a:pathLst>
                <a:path h="773895" w="1345037">
                  <a:moveTo>
                    <a:pt x="73485" y="0"/>
                  </a:moveTo>
                  <a:lnTo>
                    <a:pt x="1271553" y="0"/>
                  </a:lnTo>
                  <a:cubicBezTo>
                    <a:pt x="1291042" y="0"/>
                    <a:pt x="1309733" y="7742"/>
                    <a:pt x="1323514" y="21523"/>
                  </a:cubicBezTo>
                  <a:cubicBezTo>
                    <a:pt x="1337295" y="35304"/>
                    <a:pt x="1345037" y="53995"/>
                    <a:pt x="1345037" y="73485"/>
                  </a:cubicBezTo>
                  <a:lnTo>
                    <a:pt x="1345037" y="700411"/>
                  </a:lnTo>
                  <a:cubicBezTo>
                    <a:pt x="1345037" y="740995"/>
                    <a:pt x="1312137" y="773895"/>
                    <a:pt x="1271553" y="773895"/>
                  </a:cubicBezTo>
                  <a:lnTo>
                    <a:pt x="73485" y="773895"/>
                  </a:lnTo>
                  <a:cubicBezTo>
                    <a:pt x="32900" y="773895"/>
                    <a:pt x="0" y="740995"/>
                    <a:pt x="0" y="700411"/>
                  </a:cubicBezTo>
                  <a:lnTo>
                    <a:pt x="0" y="73485"/>
                  </a:lnTo>
                  <a:cubicBezTo>
                    <a:pt x="0" y="32900"/>
                    <a:pt x="32900" y="0"/>
                    <a:pt x="73485" y="0"/>
                  </a:cubicBezTo>
                  <a:close/>
                </a:path>
              </a:pathLst>
            </a:custGeom>
            <a:solidFill>
              <a:srgbClr val="A373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95250"/>
              <a:ext cx="1345037" cy="678645"/>
            </a:xfrm>
            <a:prstGeom prst="rect">
              <a:avLst/>
            </a:prstGeom>
          </p:spPr>
          <p:txBody>
            <a:bodyPr anchor="ctr" rtlCol="false" tIns="26959" lIns="26959" bIns="26959" rIns="26959"/>
            <a:lstStyle/>
            <a:p>
              <a:pPr algn="ctr" marL="0" indent="0" lvl="0">
                <a:lnSpc>
                  <a:spcPts val="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926636" y="4576329"/>
            <a:ext cx="6177587" cy="163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-37">
                <a:solidFill>
                  <a:srgbClr val="EDEDED"/>
                </a:solidFill>
                <a:latin typeface="TT Interphases"/>
              </a:rPr>
              <a:t>Un</a:t>
            </a:r>
            <a:r>
              <a:rPr lang="en-US" sz="2499" spc="-37" strike="noStrike" u="none">
                <a:solidFill>
                  <a:srgbClr val="EDEDED"/>
                </a:solidFill>
                <a:latin typeface="TT Interphases"/>
              </a:rPr>
              <a:t>ique IoT-enabled telescope mounts.</a:t>
            </a:r>
          </a:p>
          <a:p>
            <a:pPr algn="l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-37" strike="noStrike" u="none">
                <a:solidFill>
                  <a:srgbClr val="EDEDED"/>
                </a:solidFill>
                <a:latin typeface="TT Interphases"/>
              </a:rPr>
              <a:t>Enhancing appeal through telescope compatibility.</a:t>
            </a:r>
          </a:p>
          <a:p>
            <a:pPr algn="l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-37" strike="noStrike" u="none">
                <a:solidFill>
                  <a:srgbClr val="EDEDED"/>
                </a:solidFill>
                <a:latin typeface="TT Interphases"/>
              </a:rPr>
              <a:t>Convenient mobile app for user ease.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4232" y="733688"/>
            <a:ext cx="16245068" cy="1232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20"/>
              </a:lnSpc>
            </a:pPr>
            <a:r>
              <a:rPr lang="en-US" sz="9200" spc="-460">
                <a:solidFill>
                  <a:srgbClr val="EDEDED"/>
                </a:solidFill>
                <a:latin typeface="Helvetica World Bold"/>
              </a:rPr>
              <a:t>Viability</a:t>
            </a:r>
            <a:r>
              <a:rPr lang="en-US" sz="9200" spc="-460">
                <a:solidFill>
                  <a:srgbClr val="A373F1"/>
                </a:solidFill>
                <a:latin typeface="Helvetica World Bold"/>
              </a:rPr>
              <a:t> &amp; Risk Assesment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885267" y="2325683"/>
            <a:ext cx="7052330" cy="163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-37">
                <a:solidFill>
                  <a:srgbClr val="EDEDED"/>
                </a:solidFill>
                <a:latin typeface="TT Interphases"/>
              </a:rPr>
              <a:t>Upward</a:t>
            </a:r>
            <a:r>
              <a:rPr lang="en-US" sz="2499" spc="-37" strike="noStrike" u="none">
                <a:solidFill>
                  <a:srgbClr val="EDEDED"/>
                </a:solidFill>
                <a:latin typeface="TT Interphases"/>
              </a:rPr>
              <a:t> astronomy market trends.</a:t>
            </a:r>
          </a:p>
          <a:p>
            <a:pPr algn="l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-37" strike="noStrike" u="none">
                <a:solidFill>
                  <a:srgbClr val="EDEDED"/>
                </a:solidFill>
                <a:latin typeface="TT Interphases"/>
              </a:rPr>
              <a:t>Rising interest across individuals, schools, and institutions.</a:t>
            </a:r>
          </a:p>
          <a:p>
            <a:pPr algn="l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-37" strike="noStrike" u="none">
                <a:solidFill>
                  <a:srgbClr val="EDEDED"/>
                </a:solidFill>
                <a:latin typeface="TT Interphases"/>
              </a:rPr>
              <a:t>Future potential for a broader consumer base.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885267" y="6816166"/>
            <a:ext cx="8542868" cy="163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-37">
                <a:solidFill>
                  <a:srgbClr val="EDEDED"/>
                </a:solidFill>
                <a:latin typeface="TT Interphases"/>
              </a:rPr>
              <a:t>Initial investment in R&amp;D and production may be required. </a:t>
            </a:r>
          </a:p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-37">
                <a:solidFill>
                  <a:srgbClr val="EDEDED"/>
                </a:solidFill>
                <a:latin typeface="TT Interphases"/>
              </a:rPr>
              <a:t>Pricing strategy should be competitive yet profitable.</a:t>
            </a:r>
          </a:p>
          <a:p>
            <a:pPr algn="l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-37">
                <a:solidFill>
                  <a:srgbClr val="EDEDED"/>
                </a:solidFill>
                <a:latin typeface="TT Interphases"/>
              </a:rPr>
              <a:t>Revenue growth opportunities via upgrades, accessories, partnerships.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2771771"/>
            <a:ext cx="1843129" cy="83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</a:pPr>
            <a:r>
              <a:rPr lang="en-US" sz="2999" spc="-44">
                <a:solidFill>
                  <a:srgbClr val="EDEDED"/>
                </a:solidFill>
                <a:latin typeface="Helvetica World Bold"/>
              </a:rPr>
              <a:t>MARKET VIABILITY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03251" y="4995362"/>
            <a:ext cx="2139388" cy="83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</a:pPr>
            <a:r>
              <a:rPr lang="en-US" sz="2999" spc="-44">
                <a:solidFill>
                  <a:srgbClr val="EDEDED"/>
                </a:solidFill>
                <a:latin typeface="Helvetica World Bold"/>
              </a:rPr>
              <a:t>PRODUCT VIABILITY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1372" y="7234478"/>
            <a:ext cx="2177785" cy="83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</a:pPr>
            <a:r>
              <a:rPr lang="en-US" sz="2999" spc="-44">
                <a:solidFill>
                  <a:srgbClr val="EDEDED"/>
                </a:solidFill>
                <a:latin typeface="Helvetica World Bold"/>
              </a:rPr>
              <a:t>FINANCIAL VIABILITY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09802" y="2929177"/>
            <a:ext cx="4738716" cy="409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-37">
                <a:solidFill>
                  <a:srgbClr val="EDEDED"/>
                </a:solidFill>
                <a:latin typeface="TT Interphases"/>
              </a:rPr>
              <a:t>Compatibility issues with telescopes.</a:t>
            </a:r>
          </a:p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-37">
                <a:solidFill>
                  <a:srgbClr val="EDEDED"/>
                </a:solidFill>
                <a:latin typeface="TT Interphases"/>
              </a:rPr>
              <a:t>Market trend shifts or declining astronomy interest.</a:t>
            </a:r>
          </a:p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-37">
                <a:solidFill>
                  <a:srgbClr val="EDEDED"/>
                </a:solidFill>
                <a:latin typeface="TT Interphases"/>
              </a:rPr>
              <a:t>Economic downturn affecting non-essential spending.</a:t>
            </a:r>
          </a:p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-37">
                <a:solidFill>
                  <a:srgbClr val="EDEDED"/>
                </a:solidFill>
                <a:latin typeface="TT Interphases"/>
              </a:rPr>
              <a:t>Safety standard compliance challenges.</a:t>
            </a:r>
          </a:p>
          <a:p>
            <a:pPr algn="l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-37">
                <a:solidFill>
                  <a:srgbClr val="EDEDED"/>
                </a:solidFill>
                <a:latin typeface="TT Interphases"/>
              </a:rPr>
              <a:t>Slow market adoption impacting revenue.</a:t>
            </a:r>
          </a:p>
        </p:txBody>
      </p:sp>
      <p:sp>
        <p:nvSpPr>
          <p:cNvPr name="AutoShape 29" id="29"/>
          <p:cNvSpPr/>
          <p:nvPr/>
        </p:nvSpPr>
        <p:spPr>
          <a:xfrm>
            <a:off x="13009802" y="2377810"/>
            <a:ext cx="0" cy="6073481"/>
          </a:xfrm>
          <a:prstGeom prst="line">
            <a:avLst/>
          </a:prstGeom>
          <a:ln cap="flat" w="38100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14167587" y="7295016"/>
            <a:ext cx="2423146" cy="1394208"/>
            <a:chOff x="0" y="0"/>
            <a:chExt cx="1345037" cy="77389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45037" cy="773895"/>
            </a:xfrm>
            <a:custGeom>
              <a:avLst/>
              <a:gdLst/>
              <a:ahLst/>
              <a:cxnLst/>
              <a:rect r="r" b="b" t="t" l="l"/>
              <a:pathLst>
                <a:path h="773895" w="1345037">
                  <a:moveTo>
                    <a:pt x="73485" y="0"/>
                  </a:moveTo>
                  <a:lnTo>
                    <a:pt x="1271553" y="0"/>
                  </a:lnTo>
                  <a:cubicBezTo>
                    <a:pt x="1291042" y="0"/>
                    <a:pt x="1309733" y="7742"/>
                    <a:pt x="1323514" y="21523"/>
                  </a:cubicBezTo>
                  <a:cubicBezTo>
                    <a:pt x="1337295" y="35304"/>
                    <a:pt x="1345037" y="53995"/>
                    <a:pt x="1345037" y="73485"/>
                  </a:cubicBezTo>
                  <a:lnTo>
                    <a:pt x="1345037" y="700411"/>
                  </a:lnTo>
                  <a:cubicBezTo>
                    <a:pt x="1345037" y="740995"/>
                    <a:pt x="1312137" y="773895"/>
                    <a:pt x="1271553" y="773895"/>
                  </a:cubicBezTo>
                  <a:lnTo>
                    <a:pt x="73485" y="773895"/>
                  </a:lnTo>
                  <a:cubicBezTo>
                    <a:pt x="32900" y="773895"/>
                    <a:pt x="0" y="740995"/>
                    <a:pt x="0" y="700411"/>
                  </a:cubicBezTo>
                  <a:lnTo>
                    <a:pt x="0" y="73485"/>
                  </a:lnTo>
                  <a:cubicBezTo>
                    <a:pt x="0" y="32900"/>
                    <a:pt x="32900" y="0"/>
                    <a:pt x="73485" y="0"/>
                  </a:cubicBezTo>
                  <a:close/>
                </a:path>
              </a:pathLst>
            </a:custGeom>
            <a:solidFill>
              <a:srgbClr val="A373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95250"/>
              <a:ext cx="1345037" cy="678645"/>
            </a:xfrm>
            <a:prstGeom prst="rect">
              <a:avLst/>
            </a:prstGeom>
          </p:spPr>
          <p:txBody>
            <a:bodyPr anchor="ctr" rtlCol="false" tIns="26959" lIns="26959" bIns="26959" rIns="26959"/>
            <a:lstStyle/>
            <a:p>
              <a:pPr algn="ctr" marL="0" indent="0" lvl="0">
                <a:lnSpc>
                  <a:spcPts val="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4084948" y="7566630"/>
            <a:ext cx="2588424" cy="83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</a:pPr>
            <a:r>
              <a:rPr lang="en-US" sz="2999" spc="-44">
                <a:solidFill>
                  <a:srgbClr val="EDEDED"/>
                </a:solidFill>
                <a:latin typeface="Helvetica World Bold"/>
              </a:rPr>
              <a:t>RISK ASSESMENT</a:t>
            </a:r>
          </a:p>
        </p:txBody>
      </p:sp>
    </p:spTree>
  </p:cSld>
  <p:clrMapOvr>
    <a:masterClrMapping/>
  </p:clrMapOvr>
  <p:transition spd="fast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985377" y="-2195540"/>
            <a:ext cx="15209254" cy="15209254"/>
            <a:chOff x="0" y="0"/>
            <a:chExt cx="20279006" cy="2027900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773236" y="1773236"/>
              <a:ext cx="16732534" cy="16732534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242" lIns="50242" bIns="50242" rIns="50242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79006" cy="20279006"/>
            </a:xfrm>
            <a:custGeom>
              <a:avLst/>
              <a:gdLst/>
              <a:ahLst/>
              <a:cxnLst/>
              <a:rect r="r" b="b" t="t" l="l"/>
              <a:pathLst>
                <a:path h="20279006" w="20279006">
                  <a:moveTo>
                    <a:pt x="0" y="0"/>
                  </a:moveTo>
                  <a:lnTo>
                    <a:pt x="20279006" y="0"/>
                  </a:lnTo>
                  <a:lnTo>
                    <a:pt x="20279006" y="20279006"/>
                  </a:lnTo>
                  <a:lnTo>
                    <a:pt x="0" y="20279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73236" y="1741744"/>
              <a:ext cx="16732534" cy="16795518"/>
            </a:xfrm>
            <a:custGeom>
              <a:avLst/>
              <a:gdLst/>
              <a:ahLst/>
              <a:cxnLst/>
              <a:rect r="r" b="b" t="t" l="l"/>
              <a:pathLst>
                <a:path h="16795518" w="16732534">
                  <a:moveTo>
                    <a:pt x="0" y="0"/>
                  </a:moveTo>
                  <a:lnTo>
                    <a:pt x="16732534" y="0"/>
                  </a:lnTo>
                  <a:lnTo>
                    <a:pt x="16732534" y="16795518"/>
                  </a:lnTo>
                  <a:lnTo>
                    <a:pt x="0" y="1679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651983" y="8347798"/>
            <a:ext cx="796623" cy="796623"/>
          </a:xfrm>
          <a:custGeom>
            <a:avLst/>
            <a:gdLst/>
            <a:ahLst/>
            <a:cxnLst/>
            <a:rect r="r" b="b" t="t" l="l"/>
            <a:pathLst>
              <a:path h="796623" w="796623">
                <a:moveTo>
                  <a:pt x="0" y="0"/>
                </a:moveTo>
                <a:lnTo>
                  <a:pt x="796623" y="0"/>
                </a:lnTo>
                <a:lnTo>
                  <a:pt x="796623" y="796622"/>
                </a:lnTo>
                <a:lnTo>
                  <a:pt x="0" y="7966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52555" y="582534"/>
            <a:ext cx="433480" cy="433480"/>
          </a:xfrm>
          <a:custGeom>
            <a:avLst/>
            <a:gdLst/>
            <a:ahLst/>
            <a:cxnLst/>
            <a:rect r="r" b="b" t="t" l="l"/>
            <a:pathLst>
              <a:path h="433480" w="433480">
                <a:moveTo>
                  <a:pt x="0" y="0"/>
                </a:moveTo>
                <a:lnTo>
                  <a:pt x="433480" y="0"/>
                </a:lnTo>
                <a:lnTo>
                  <a:pt x="433480" y="433480"/>
                </a:lnTo>
                <a:lnTo>
                  <a:pt x="0" y="4334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83939">
            <a:off x="6048864" y="696190"/>
            <a:ext cx="2932509" cy="2173722"/>
          </a:xfrm>
          <a:custGeom>
            <a:avLst/>
            <a:gdLst/>
            <a:ahLst/>
            <a:cxnLst/>
            <a:rect r="r" b="b" t="t" l="l"/>
            <a:pathLst>
              <a:path h="2173722" w="2932509">
                <a:moveTo>
                  <a:pt x="0" y="0"/>
                </a:moveTo>
                <a:lnTo>
                  <a:pt x="2932509" y="0"/>
                </a:lnTo>
                <a:lnTo>
                  <a:pt x="2932509" y="2173723"/>
                </a:lnTo>
                <a:lnTo>
                  <a:pt x="0" y="21737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437224" y="799274"/>
            <a:ext cx="6890587" cy="1859306"/>
            <a:chOff x="0" y="0"/>
            <a:chExt cx="1742204" cy="47010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42204" cy="470104"/>
            </a:xfrm>
            <a:custGeom>
              <a:avLst/>
              <a:gdLst/>
              <a:ahLst/>
              <a:cxnLst/>
              <a:rect r="r" b="b" t="t" l="l"/>
              <a:pathLst>
                <a:path h="470104" w="1742204">
                  <a:moveTo>
                    <a:pt x="25842" y="0"/>
                  </a:moveTo>
                  <a:lnTo>
                    <a:pt x="1716362" y="0"/>
                  </a:lnTo>
                  <a:cubicBezTo>
                    <a:pt x="1730634" y="0"/>
                    <a:pt x="1742204" y="11570"/>
                    <a:pt x="1742204" y="25842"/>
                  </a:cubicBezTo>
                  <a:lnTo>
                    <a:pt x="1742204" y="444262"/>
                  </a:lnTo>
                  <a:cubicBezTo>
                    <a:pt x="1742204" y="458534"/>
                    <a:pt x="1730634" y="470104"/>
                    <a:pt x="1716362" y="470104"/>
                  </a:cubicBezTo>
                  <a:lnTo>
                    <a:pt x="25842" y="470104"/>
                  </a:lnTo>
                  <a:cubicBezTo>
                    <a:pt x="18988" y="470104"/>
                    <a:pt x="12415" y="467381"/>
                    <a:pt x="7569" y="462535"/>
                  </a:cubicBezTo>
                  <a:cubicBezTo>
                    <a:pt x="2723" y="457689"/>
                    <a:pt x="0" y="451116"/>
                    <a:pt x="0" y="444262"/>
                  </a:cubicBezTo>
                  <a:lnTo>
                    <a:pt x="0" y="25842"/>
                  </a:lnTo>
                  <a:cubicBezTo>
                    <a:pt x="0" y="11570"/>
                    <a:pt x="11570" y="0"/>
                    <a:pt x="25842" y="0"/>
                  </a:cubicBezTo>
                  <a:close/>
                </a:path>
              </a:pathLst>
            </a:custGeom>
            <a:solidFill>
              <a:srgbClr val="D6D7D9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04775"/>
              <a:ext cx="1742204" cy="365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10747976" y="1286493"/>
            <a:ext cx="0" cy="103145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0505736" y="3102134"/>
            <a:ext cx="6890587" cy="1859306"/>
            <a:chOff x="0" y="0"/>
            <a:chExt cx="1742204" cy="47010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42204" cy="470104"/>
            </a:xfrm>
            <a:custGeom>
              <a:avLst/>
              <a:gdLst/>
              <a:ahLst/>
              <a:cxnLst/>
              <a:rect r="r" b="b" t="t" l="l"/>
              <a:pathLst>
                <a:path h="470104" w="1742204">
                  <a:moveTo>
                    <a:pt x="25842" y="0"/>
                  </a:moveTo>
                  <a:lnTo>
                    <a:pt x="1716362" y="0"/>
                  </a:lnTo>
                  <a:cubicBezTo>
                    <a:pt x="1730634" y="0"/>
                    <a:pt x="1742204" y="11570"/>
                    <a:pt x="1742204" y="25842"/>
                  </a:cubicBezTo>
                  <a:lnTo>
                    <a:pt x="1742204" y="444262"/>
                  </a:lnTo>
                  <a:cubicBezTo>
                    <a:pt x="1742204" y="458534"/>
                    <a:pt x="1730634" y="470104"/>
                    <a:pt x="1716362" y="470104"/>
                  </a:cubicBezTo>
                  <a:lnTo>
                    <a:pt x="25842" y="470104"/>
                  </a:lnTo>
                  <a:cubicBezTo>
                    <a:pt x="18988" y="470104"/>
                    <a:pt x="12415" y="467381"/>
                    <a:pt x="7569" y="462535"/>
                  </a:cubicBezTo>
                  <a:cubicBezTo>
                    <a:pt x="2723" y="457689"/>
                    <a:pt x="0" y="451116"/>
                    <a:pt x="0" y="444262"/>
                  </a:cubicBezTo>
                  <a:lnTo>
                    <a:pt x="0" y="25842"/>
                  </a:lnTo>
                  <a:cubicBezTo>
                    <a:pt x="0" y="11570"/>
                    <a:pt x="11570" y="0"/>
                    <a:pt x="25842" y="0"/>
                  </a:cubicBezTo>
                  <a:close/>
                </a:path>
              </a:pathLst>
            </a:custGeom>
            <a:solidFill>
              <a:srgbClr val="D6D7D9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104775"/>
              <a:ext cx="1742204" cy="365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 flipV="true">
            <a:off x="10814651" y="3516062"/>
            <a:ext cx="0" cy="103145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0505736" y="5409116"/>
            <a:ext cx="6890587" cy="1859306"/>
            <a:chOff x="0" y="0"/>
            <a:chExt cx="1742204" cy="47010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42204" cy="470104"/>
            </a:xfrm>
            <a:custGeom>
              <a:avLst/>
              <a:gdLst/>
              <a:ahLst/>
              <a:cxnLst/>
              <a:rect r="r" b="b" t="t" l="l"/>
              <a:pathLst>
                <a:path h="470104" w="1742204">
                  <a:moveTo>
                    <a:pt x="25842" y="0"/>
                  </a:moveTo>
                  <a:lnTo>
                    <a:pt x="1716362" y="0"/>
                  </a:lnTo>
                  <a:cubicBezTo>
                    <a:pt x="1730634" y="0"/>
                    <a:pt x="1742204" y="11570"/>
                    <a:pt x="1742204" y="25842"/>
                  </a:cubicBezTo>
                  <a:lnTo>
                    <a:pt x="1742204" y="444262"/>
                  </a:lnTo>
                  <a:cubicBezTo>
                    <a:pt x="1742204" y="458534"/>
                    <a:pt x="1730634" y="470104"/>
                    <a:pt x="1716362" y="470104"/>
                  </a:cubicBezTo>
                  <a:lnTo>
                    <a:pt x="25842" y="470104"/>
                  </a:lnTo>
                  <a:cubicBezTo>
                    <a:pt x="18988" y="470104"/>
                    <a:pt x="12415" y="467381"/>
                    <a:pt x="7569" y="462535"/>
                  </a:cubicBezTo>
                  <a:cubicBezTo>
                    <a:pt x="2723" y="457689"/>
                    <a:pt x="0" y="451116"/>
                    <a:pt x="0" y="444262"/>
                  </a:cubicBezTo>
                  <a:lnTo>
                    <a:pt x="0" y="25842"/>
                  </a:lnTo>
                  <a:cubicBezTo>
                    <a:pt x="0" y="11570"/>
                    <a:pt x="11570" y="0"/>
                    <a:pt x="25842" y="0"/>
                  </a:cubicBezTo>
                  <a:close/>
                </a:path>
              </a:pathLst>
            </a:custGeom>
            <a:solidFill>
              <a:srgbClr val="D6D7D9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104775"/>
              <a:ext cx="1742204" cy="365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10915040" y="5752501"/>
            <a:ext cx="0" cy="103145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0505736" y="7716097"/>
            <a:ext cx="6890587" cy="1859306"/>
            <a:chOff x="0" y="0"/>
            <a:chExt cx="1742204" cy="47010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42204" cy="470104"/>
            </a:xfrm>
            <a:custGeom>
              <a:avLst/>
              <a:gdLst/>
              <a:ahLst/>
              <a:cxnLst/>
              <a:rect r="r" b="b" t="t" l="l"/>
              <a:pathLst>
                <a:path h="470104" w="1742204">
                  <a:moveTo>
                    <a:pt x="25842" y="0"/>
                  </a:moveTo>
                  <a:lnTo>
                    <a:pt x="1716362" y="0"/>
                  </a:lnTo>
                  <a:cubicBezTo>
                    <a:pt x="1730634" y="0"/>
                    <a:pt x="1742204" y="11570"/>
                    <a:pt x="1742204" y="25842"/>
                  </a:cubicBezTo>
                  <a:lnTo>
                    <a:pt x="1742204" y="444262"/>
                  </a:lnTo>
                  <a:cubicBezTo>
                    <a:pt x="1742204" y="458534"/>
                    <a:pt x="1730634" y="470104"/>
                    <a:pt x="1716362" y="470104"/>
                  </a:cubicBezTo>
                  <a:lnTo>
                    <a:pt x="25842" y="470104"/>
                  </a:lnTo>
                  <a:cubicBezTo>
                    <a:pt x="18988" y="470104"/>
                    <a:pt x="12415" y="467381"/>
                    <a:pt x="7569" y="462535"/>
                  </a:cubicBezTo>
                  <a:cubicBezTo>
                    <a:pt x="2723" y="457689"/>
                    <a:pt x="0" y="451116"/>
                    <a:pt x="0" y="444262"/>
                  </a:cubicBezTo>
                  <a:lnTo>
                    <a:pt x="0" y="25842"/>
                  </a:lnTo>
                  <a:cubicBezTo>
                    <a:pt x="0" y="11570"/>
                    <a:pt x="11570" y="0"/>
                    <a:pt x="25842" y="0"/>
                  </a:cubicBezTo>
                  <a:close/>
                </a:path>
              </a:pathLst>
            </a:custGeom>
            <a:solidFill>
              <a:srgbClr val="D6D7D9"/>
            </a:soli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104775"/>
              <a:ext cx="1742204" cy="365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AutoShape 27" id="27"/>
          <p:cNvSpPr/>
          <p:nvPr/>
        </p:nvSpPr>
        <p:spPr>
          <a:xfrm flipV="true">
            <a:off x="10814651" y="8130025"/>
            <a:ext cx="0" cy="103145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311601" y="5211022"/>
            <a:ext cx="4172167" cy="4114800"/>
          </a:xfrm>
          <a:custGeom>
            <a:avLst/>
            <a:gdLst/>
            <a:ahLst/>
            <a:cxnLst/>
            <a:rect r="r" b="b" t="t" l="l"/>
            <a:pathLst>
              <a:path h="4114800" w="4172167">
                <a:moveTo>
                  <a:pt x="0" y="0"/>
                </a:moveTo>
                <a:lnTo>
                  <a:pt x="4172167" y="0"/>
                </a:lnTo>
                <a:lnTo>
                  <a:pt x="4172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692461" y="2448005"/>
            <a:ext cx="5784931" cy="245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44"/>
              </a:lnSpc>
            </a:pPr>
            <a:r>
              <a:rPr lang="en-US" sz="9699" spc="-484">
                <a:solidFill>
                  <a:srgbClr val="000000"/>
                </a:solidFill>
                <a:latin typeface="Helvetica World Bold"/>
              </a:rPr>
              <a:t>Mitigation </a:t>
            </a:r>
          </a:p>
          <a:p>
            <a:pPr algn="l" marL="0" indent="0" lvl="0">
              <a:lnSpc>
                <a:spcPts val="8244"/>
              </a:lnSpc>
              <a:spcBef>
                <a:spcPct val="0"/>
              </a:spcBef>
            </a:pPr>
            <a:r>
              <a:rPr lang="en-US" sz="9699" spc="-484">
                <a:solidFill>
                  <a:srgbClr val="000000"/>
                </a:solidFill>
                <a:latin typeface="Helvetica World Bold"/>
              </a:rPr>
              <a:t>Strategies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16888" y="1248393"/>
            <a:ext cx="6310923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  <a:spcBef>
                <a:spcPct val="0"/>
              </a:spcBef>
            </a:pPr>
            <a:r>
              <a:rPr lang="en-US" sz="2699" spc="-40">
                <a:solidFill>
                  <a:srgbClr val="000000"/>
                </a:solidFill>
                <a:latin typeface="TT Interphases"/>
              </a:rPr>
              <a:t>Partner with telescope manufacturers for compatibility assurance.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085400" y="3551254"/>
            <a:ext cx="6310923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  <a:spcBef>
                <a:spcPct val="0"/>
              </a:spcBef>
            </a:pPr>
            <a:r>
              <a:rPr lang="en-US" sz="2699" spc="-40">
                <a:solidFill>
                  <a:srgbClr val="000000"/>
                </a:solidFill>
                <a:latin typeface="TT Interphases"/>
              </a:rPr>
              <a:t>Adapt product to changing market trends.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085400" y="5714401"/>
            <a:ext cx="6310923" cy="131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  <a:spcBef>
                <a:spcPct val="0"/>
              </a:spcBef>
            </a:pPr>
            <a:r>
              <a:rPr lang="en-US" sz="2699" spc="-40">
                <a:solidFill>
                  <a:srgbClr val="000000"/>
                </a:solidFill>
                <a:latin typeface="TT Interphases"/>
              </a:rPr>
              <a:t>St</a:t>
            </a:r>
            <a:r>
              <a:rPr lang="en-US" sz="2699" spc="-40">
                <a:solidFill>
                  <a:srgbClr val="000000"/>
                </a:solidFill>
                <a:latin typeface="TT Interphases"/>
              </a:rPr>
              <a:t>ay compliant with regulations and certifications.</a:t>
            </a:r>
          </a:p>
          <a:p>
            <a:pPr algn="l" marL="0" indent="0" lvl="0">
              <a:lnSpc>
                <a:spcPts val="3509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1016888" y="7529420"/>
            <a:ext cx="6310923" cy="2194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</a:p>
          <a:p>
            <a:pPr>
              <a:lnSpc>
                <a:spcPts val="3509"/>
              </a:lnSpc>
            </a:pPr>
            <a:r>
              <a:rPr lang="en-US" sz="2699" spc="-40">
                <a:solidFill>
                  <a:srgbClr val="000000"/>
                </a:solidFill>
                <a:latin typeface="TT Interphases"/>
              </a:rPr>
              <a:t>Enh</a:t>
            </a:r>
            <a:r>
              <a:rPr lang="en-US" sz="2699" spc="-40">
                <a:solidFill>
                  <a:srgbClr val="000000"/>
                </a:solidFill>
                <a:latin typeface="TT Interphases"/>
              </a:rPr>
              <a:t>ance customer support processes.</a:t>
            </a:r>
          </a:p>
          <a:p>
            <a:pPr algn="l">
              <a:lnSpc>
                <a:spcPts val="3509"/>
              </a:lnSpc>
              <a:spcBef>
                <a:spcPct val="0"/>
              </a:spcBef>
            </a:pPr>
            <a:r>
              <a:rPr lang="en-US" sz="2699" spc="-40">
                <a:solidFill>
                  <a:srgbClr val="000000"/>
                </a:solidFill>
                <a:latin typeface="TT Interphases"/>
              </a:rPr>
              <a:t>Refine marketing strategies through market research.</a:t>
            </a:r>
          </a:p>
          <a:p>
            <a:pPr algn="l" marL="0" indent="0" lvl="0">
              <a:lnSpc>
                <a:spcPts val="350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73713" y="6940679"/>
            <a:ext cx="627613" cy="627613"/>
          </a:xfrm>
          <a:custGeom>
            <a:avLst/>
            <a:gdLst/>
            <a:ahLst/>
            <a:cxnLst/>
            <a:rect r="r" b="b" t="t" l="l"/>
            <a:pathLst>
              <a:path h="627613" w="627613">
                <a:moveTo>
                  <a:pt x="0" y="0"/>
                </a:moveTo>
                <a:lnTo>
                  <a:pt x="627614" y="0"/>
                </a:lnTo>
                <a:lnTo>
                  <a:pt x="627614" y="627613"/>
                </a:lnTo>
                <a:lnTo>
                  <a:pt x="0" y="627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00187" y="2967585"/>
            <a:ext cx="433480" cy="433480"/>
          </a:xfrm>
          <a:custGeom>
            <a:avLst/>
            <a:gdLst/>
            <a:ahLst/>
            <a:cxnLst/>
            <a:rect r="r" b="b" t="t" l="l"/>
            <a:pathLst>
              <a:path h="433480" w="433480">
                <a:moveTo>
                  <a:pt x="0" y="0"/>
                </a:moveTo>
                <a:lnTo>
                  <a:pt x="433480" y="0"/>
                </a:lnTo>
                <a:lnTo>
                  <a:pt x="433480" y="433480"/>
                </a:lnTo>
                <a:lnTo>
                  <a:pt x="0" y="433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342010" y="7198473"/>
            <a:ext cx="350770" cy="350770"/>
          </a:xfrm>
          <a:custGeom>
            <a:avLst/>
            <a:gdLst/>
            <a:ahLst/>
            <a:cxnLst/>
            <a:rect r="r" b="b" t="t" l="l"/>
            <a:pathLst>
              <a:path h="350770" w="350770">
                <a:moveTo>
                  <a:pt x="0" y="0"/>
                </a:moveTo>
                <a:lnTo>
                  <a:pt x="350770" y="0"/>
                </a:lnTo>
                <a:lnTo>
                  <a:pt x="350770" y="350769"/>
                </a:lnTo>
                <a:lnTo>
                  <a:pt x="0" y="350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4821" y="4572000"/>
            <a:ext cx="350770" cy="350770"/>
          </a:xfrm>
          <a:custGeom>
            <a:avLst/>
            <a:gdLst/>
            <a:ahLst/>
            <a:cxnLst/>
            <a:rect r="r" b="b" t="t" l="l"/>
            <a:pathLst>
              <a:path h="350770" w="350770">
                <a:moveTo>
                  <a:pt x="0" y="0"/>
                </a:moveTo>
                <a:lnTo>
                  <a:pt x="350769" y="0"/>
                </a:lnTo>
                <a:lnTo>
                  <a:pt x="350769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049153" y="-5681199"/>
            <a:ext cx="9831159" cy="9831159"/>
            <a:chOff x="0" y="0"/>
            <a:chExt cx="13108212" cy="131082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108212" cy="13108212"/>
            </a:xfrm>
            <a:custGeom>
              <a:avLst/>
              <a:gdLst/>
              <a:ahLst/>
              <a:cxnLst/>
              <a:rect r="r" b="b" t="t" l="l"/>
              <a:pathLst>
                <a:path h="13108212" w="13108212">
                  <a:moveTo>
                    <a:pt x="0" y="0"/>
                  </a:moveTo>
                  <a:lnTo>
                    <a:pt x="13108212" y="0"/>
                  </a:lnTo>
                  <a:lnTo>
                    <a:pt x="13108212" y="13108212"/>
                  </a:lnTo>
                  <a:lnTo>
                    <a:pt x="0" y="13108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43380" y="1323766"/>
              <a:ext cx="10421453" cy="10460681"/>
            </a:xfrm>
            <a:custGeom>
              <a:avLst/>
              <a:gdLst/>
              <a:ahLst/>
              <a:cxnLst/>
              <a:rect r="r" b="b" t="t" l="l"/>
              <a:pathLst>
                <a:path h="10460681" w="10421453">
                  <a:moveTo>
                    <a:pt x="0" y="0"/>
                  </a:moveTo>
                  <a:lnTo>
                    <a:pt x="10421453" y="0"/>
                  </a:lnTo>
                  <a:lnTo>
                    <a:pt x="10421453" y="10460681"/>
                  </a:lnTo>
                  <a:lnTo>
                    <a:pt x="0" y="10460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5985377" y="8076576"/>
            <a:ext cx="15209254" cy="15209254"/>
            <a:chOff x="0" y="0"/>
            <a:chExt cx="20279006" cy="2027900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1773236" y="1773236"/>
              <a:ext cx="16732534" cy="1673253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242" lIns="50242" bIns="50242" rIns="50242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279006" cy="20279006"/>
            </a:xfrm>
            <a:custGeom>
              <a:avLst/>
              <a:gdLst/>
              <a:ahLst/>
              <a:cxnLst/>
              <a:rect r="r" b="b" t="t" l="l"/>
              <a:pathLst>
                <a:path h="20279006" w="20279006">
                  <a:moveTo>
                    <a:pt x="0" y="0"/>
                  </a:moveTo>
                  <a:lnTo>
                    <a:pt x="20279006" y="0"/>
                  </a:lnTo>
                  <a:lnTo>
                    <a:pt x="20279006" y="20279006"/>
                  </a:lnTo>
                  <a:lnTo>
                    <a:pt x="0" y="20279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773236" y="1741744"/>
              <a:ext cx="16732534" cy="16795518"/>
            </a:xfrm>
            <a:custGeom>
              <a:avLst/>
              <a:gdLst/>
              <a:ahLst/>
              <a:cxnLst/>
              <a:rect r="r" b="b" t="t" l="l"/>
              <a:pathLst>
                <a:path h="16795518" w="16732534">
                  <a:moveTo>
                    <a:pt x="0" y="0"/>
                  </a:moveTo>
                  <a:lnTo>
                    <a:pt x="16732534" y="0"/>
                  </a:lnTo>
                  <a:lnTo>
                    <a:pt x="16732534" y="16795518"/>
                  </a:lnTo>
                  <a:lnTo>
                    <a:pt x="0" y="1679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25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2396936">
            <a:off x="15155736" y="6869193"/>
            <a:ext cx="1389457" cy="2729291"/>
          </a:xfrm>
          <a:custGeom>
            <a:avLst/>
            <a:gdLst/>
            <a:ahLst/>
            <a:cxnLst/>
            <a:rect r="r" b="b" t="t" l="l"/>
            <a:pathLst>
              <a:path h="2729291" w="1389457">
                <a:moveTo>
                  <a:pt x="0" y="0"/>
                </a:moveTo>
                <a:lnTo>
                  <a:pt x="1389457" y="0"/>
                </a:lnTo>
                <a:lnTo>
                  <a:pt x="1389457" y="2729291"/>
                </a:lnTo>
                <a:lnTo>
                  <a:pt x="0" y="27292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19200" y="1057275"/>
            <a:ext cx="10631172" cy="147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74"/>
              </a:lnSpc>
            </a:pPr>
            <a:r>
              <a:rPr lang="en-US" sz="11147" spc="-557">
                <a:solidFill>
                  <a:srgbClr val="EDEDED"/>
                </a:solidFill>
                <a:latin typeface="Helvetica World Bold"/>
              </a:rPr>
              <a:t>Functionality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891590"/>
            <a:ext cx="6004250" cy="626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69"/>
              </a:lnSpc>
            </a:pPr>
            <a:r>
              <a:rPr lang="en-US" sz="3899" spc="-58" u="sng">
                <a:solidFill>
                  <a:srgbClr val="FFFFFF"/>
                </a:solidFill>
                <a:latin typeface="TT Interphases Bold"/>
              </a:rPr>
              <a:t>Five Main Stages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0852" y="3839010"/>
            <a:ext cx="14556339" cy="4966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1" indent="-367026" lvl="1">
              <a:lnSpc>
                <a:spcPts val="4419"/>
              </a:lnSpc>
              <a:buFont typeface="Arial"/>
              <a:buChar char="•"/>
            </a:pPr>
            <a:r>
              <a:rPr lang="en-US" sz="3399" spc="-50">
                <a:solidFill>
                  <a:srgbClr val="FFFFFF"/>
                </a:solidFill>
                <a:latin typeface="TT Interphases"/>
              </a:rPr>
              <a:t> Select the stellar object from the app/ web interface.</a:t>
            </a:r>
          </a:p>
          <a:p>
            <a:pPr marL="734051" indent="-367026" lvl="1">
              <a:lnSpc>
                <a:spcPts val="4419"/>
              </a:lnSpc>
              <a:buFont typeface="Arial"/>
              <a:buChar char="•"/>
            </a:pPr>
            <a:r>
              <a:rPr lang="en-US" sz="3399" spc="-50">
                <a:solidFill>
                  <a:srgbClr val="FFFFFF"/>
                </a:solidFill>
                <a:latin typeface="TT Interphases"/>
              </a:rPr>
              <a:t> </a:t>
            </a:r>
            <a:r>
              <a:rPr lang="en-US" sz="3399" spc="-50">
                <a:solidFill>
                  <a:srgbClr val="FFFFFF"/>
                </a:solidFill>
                <a:latin typeface="TT Interphases"/>
              </a:rPr>
              <a:t>The requested object is updated in the user’s database entry.</a:t>
            </a:r>
          </a:p>
          <a:p>
            <a:pPr marL="734051" indent="-367026" lvl="1">
              <a:lnSpc>
                <a:spcPts val="4419"/>
              </a:lnSpc>
              <a:buFont typeface="Arial"/>
              <a:buChar char="•"/>
            </a:pPr>
            <a:r>
              <a:rPr lang="en-US" sz="3399" spc="-50">
                <a:solidFill>
                  <a:srgbClr val="FFFFFF"/>
                </a:solidFill>
                <a:latin typeface="TT Interphases"/>
              </a:rPr>
              <a:t> </a:t>
            </a:r>
            <a:r>
              <a:rPr lang="en-US" sz="3399" spc="-50">
                <a:solidFill>
                  <a:srgbClr val="FFFFFF"/>
                </a:solidFill>
                <a:latin typeface="TT Interphases"/>
              </a:rPr>
              <a:t>The telescope mount identifies a change in the current stellar object that is being observed,</a:t>
            </a:r>
            <a:r>
              <a:rPr lang="en-US" sz="3399" spc="-50">
                <a:solidFill>
                  <a:srgbClr val="FFFFFF"/>
                </a:solidFill>
                <a:latin typeface="TT Interphases"/>
              </a:rPr>
              <a:t> </a:t>
            </a:r>
            <a:r>
              <a:rPr lang="en-US" sz="3399" spc="-50">
                <a:solidFill>
                  <a:srgbClr val="FFFFFF"/>
                </a:solidFill>
                <a:latin typeface="TT Interphases"/>
              </a:rPr>
              <a:t>fetches its coordinates from the online database, and calculates the local coordinates.</a:t>
            </a:r>
          </a:p>
          <a:p>
            <a:pPr marL="734051" indent="-367026" lvl="1">
              <a:lnSpc>
                <a:spcPts val="4419"/>
              </a:lnSpc>
              <a:buFont typeface="Arial"/>
              <a:buChar char="•"/>
            </a:pPr>
            <a:r>
              <a:rPr lang="en-US" sz="3399" spc="-50">
                <a:solidFill>
                  <a:srgbClr val="FFFFFF"/>
                </a:solidFill>
                <a:latin typeface="TT Interphases"/>
              </a:rPr>
              <a:t> </a:t>
            </a:r>
            <a:r>
              <a:rPr lang="en-US" sz="3399" spc="-50">
                <a:solidFill>
                  <a:srgbClr val="FFFFFF"/>
                </a:solidFill>
                <a:latin typeface="TT Interphases"/>
              </a:rPr>
              <a:t>The telescope will be turned towards the new object, without leveling or user interaction.</a:t>
            </a:r>
          </a:p>
          <a:p>
            <a:pPr marL="734051" indent="-367026" lvl="1">
              <a:lnSpc>
                <a:spcPts val="4419"/>
              </a:lnSpc>
              <a:buFont typeface="Arial"/>
              <a:buChar char="•"/>
            </a:pPr>
            <a:r>
              <a:rPr lang="en-US" sz="3399" spc="-50">
                <a:solidFill>
                  <a:srgbClr val="FFFFFF"/>
                </a:solidFill>
                <a:latin typeface="TT Interphases"/>
              </a:rPr>
              <a:t> </a:t>
            </a:r>
            <a:r>
              <a:rPr lang="en-US" sz="3399" spc="-50">
                <a:solidFill>
                  <a:srgbClr val="FFFFFF"/>
                </a:solidFill>
                <a:latin typeface="TT Interphases"/>
              </a:rPr>
              <a:t>The mount maintains the track continuously.</a:t>
            </a:r>
          </a:p>
          <a:p>
            <a:pPr>
              <a:lnSpc>
                <a:spcPts val="4419"/>
              </a:lnSpc>
            </a:p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4821" y="4572000"/>
            <a:ext cx="350770" cy="350770"/>
          </a:xfrm>
          <a:custGeom>
            <a:avLst/>
            <a:gdLst/>
            <a:ahLst/>
            <a:cxnLst/>
            <a:rect r="r" b="b" t="t" l="l"/>
            <a:pathLst>
              <a:path h="350770" w="350770">
                <a:moveTo>
                  <a:pt x="0" y="0"/>
                </a:moveTo>
                <a:lnTo>
                  <a:pt x="350769" y="0"/>
                </a:lnTo>
                <a:lnTo>
                  <a:pt x="350769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58056" y="2303883"/>
            <a:ext cx="2618886" cy="2618886"/>
          </a:xfrm>
          <a:custGeom>
            <a:avLst/>
            <a:gdLst/>
            <a:ahLst/>
            <a:cxnLst/>
            <a:rect r="r" b="b" t="t" l="l"/>
            <a:pathLst>
              <a:path h="2618886" w="2618886">
                <a:moveTo>
                  <a:pt x="0" y="0"/>
                </a:moveTo>
                <a:lnTo>
                  <a:pt x="2618886" y="0"/>
                </a:lnTo>
                <a:lnTo>
                  <a:pt x="2618886" y="2618887"/>
                </a:lnTo>
                <a:lnTo>
                  <a:pt x="0" y="26188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221857" y="4655492"/>
            <a:ext cx="4872235" cy="0"/>
          </a:xfrm>
          <a:prstGeom prst="line">
            <a:avLst/>
          </a:prstGeom>
          <a:ln cap="flat" w="19050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221857" y="3822959"/>
            <a:ext cx="4892199" cy="1226751"/>
            <a:chOff x="0" y="0"/>
            <a:chExt cx="1288480" cy="3230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8480" cy="323095"/>
            </a:xfrm>
            <a:custGeom>
              <a:avLst/>
              <a:gdLst/>
              <a:ahLst/>
              <a:cxnLst/>
              <a:rect r="r" b="b" t="t" l="l"/>
              <a:pathLst>
                <a:path h="323095" w="1288480">
                  <a:moveTo>
                    <a:pt x="0" y="0"/>
                  </a:moveTo>
                  <a:lnTo>
                    <a:pt x="1288480" y="0"/>
                  </a:lnTo>
                  <a:lnTo>
                    <a:pt x="1288480" y="323095"/>
                  </a:lnTo>
                  <a:lnTo>
                    <a:pt x="0" y="323095"/>
                  </a:lnTo>
                  <a:close/>
                </a:path>
              </a:pathLst>
            </a:custGeom>
            <a:solidFill>
              <a:srgbClr val="3E446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04775"/>
              <a:ext cx="1288480" cy="218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19200" y="3822959"/>
            <a:ext cx="4896599" cy="5435341"/>
            <a:chOff x="0" y="0"/>
            <a:chExt cx="1289639" cy="14315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9639" cy="1431530"/>
            </a:xfrm>
            <a:custGeom>
              <a:avLst/>
              <a:gdLst/>
              <a:ahLst/>
              <a:cxnLst/>
              <a:rect r="r" b="b" t="t" l="l"/>
              <a:pathLst>
                <a:path h="1431530" w="1289639">
                  <a:moveTo>
                    <a:pt x="36365" y="0"/>
                  </a:moveTo>
                  <a:lnTo>
                    <a:pt x="1253274" y="0"/>
                  </a:lnTo>
                  <a:cubicBezTo>
                    <a:pt x="1262919" y="0"/>
                    <a:pt x="1272168" y="3831"/>
                    <a:pt x="1278988" y="10651"/>
                  </a:cubicBezTo>
                  <a:cubicBezTo>
                    <a:pt x="1285808" y="17471"/>
                    <a:pt x="1289639" y="26720"/>
                    <a:pt x="1289639" y="36365"/>
                  </a:cubicBezTo>
                  <a:lnTo>
                    <a:pt x="1289639" y="1395165"/>
                  </a:lnTo>
                  <a:cubicBezTo>
                    <a:pt x="1289639" y="1404810"/>
                    <a:pt x="1285808" y="1414059"/>
                    <a:pt x="1278988" y="1420879"/>
                  </a:cubicBezTo>
                  <a:cubicBezTo>
                    <a:pt x="1272168" y="1427699"/>
                    <a:pt x="1262919" y="1431530"/>
                    <a:pt x="1253274" y="1431530"/>
                  </a:cubicBezTo>
                  <a:lnTo>
                    <a:pt x="36365" y="1431530"/>
                  </a:lnTo>
                  <a:cubicBezTo>
                    <a:pt x="26720" y="1431530"/>
                    <a:pt x="17471" y="1427699"/>
                    <a:pt x="10651" y="1420879"/>
                  </a:cubicBezTo>
                  <a:cubicBezTo>
                    <a:pt x="3831" y="1414059"/>
                    <a:pt x="0" y="1404810"/>
                    <a:pt x="0" y="1395165"/>
                  </a:cubicBezTo>
                  <a:lnTo>
                    <a:pt x="0" y="36365"/>
                  </a:lnTo>
                  <a:cubicBezTo>
                    <a:pt x="0" y="26720"/>
                    <a:pt x="3831" y="17471"/>
                    <a:pt x="10651" y="10651"/>
                  </a:cubicBezTo>
                  <a:cubicBezTo>
                    <a:pt x="17471" y="3831"/>
                    <a:pt x="26720" y="0"/>
                    <a:pt x="36365" y="0"/>
                  </a:cubicBezTo>
                  <a:close/>
                </a:path>
              </a:pathLst>
            </a:custGeom>
            <a:solidFill>
              <a:srgbClr val="3E44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104775"/>
              <a:ext cx="1289639" cy="1326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87864" y="5414515"/>
            <a:ext cx="3984421" cy="259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 spc="-34">
                <a:solidFill>
                  <a:srgbClr val="EDEDED"/>
                </a:solidFill>
                <a:latin typeface="TT Interphases"/>
              </a:rPr>
              <a:t>Mobile App: Completed, providing a user-friendly interface. </a:t>
            </a:r>
          </a:p>
          <a:p>
            <a:pPr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 spc="-34">
                <a:solidFill>
                  <a:srgbClr val="EDEDED"/>
                </a:solidFill>
                <a:latin typeface="TT Interphases"/>
              </a:rPr>
              <a:t>Database Integration: Successfully integrated, allowing real-time updates. </a:t>
            </a:r>
          </a:p>
          <a:p>
            <a:pPr>
              <a:lnSpc>
                <a:spcPts val="299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673691" y="4274008"/>
            <a:ext cx="3040810" cy="82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8"/>
              </a:lnSpc>
            </a:pPr>
            <a:r>
              <a:rPr lang="en-US" sz="3435" spc="-206">
                <a:solidFill>
                  <a:srgbClr val="EDEDED"/>
                </a:solidFill>
                <a:latin typeface="Helvetica World Bold"/>
              </a:rPr>
              <a:t>SOFTWARE PROGRESS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1683216" y="5451158"/>
            <a:ext cx="0" cy="3361174"/>
          </a:xfrm>
          <a:prstGeom prst="line">
            <a:avLst/>
          </a:prstGeom>
          <a:ln cap="flat" w="19050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7753781" y="2216986"/>
            <a:ext cx="2767693" cy="2767693"/>
          </a:xfrm>
          <a:custGeom>
            <a:avLst/>
            <a:gdLst/>
            <a:ahLst/>
            <a:cxnLst/>
            <a:rect r="r" b="b" t="t" l="l"/>
            <a:pathLst>
              <a:path h="2767693" w="2767693">
                <a:moveTo>
                  <a:pt x="0" y="0"/>
                </a:moveTo>
                <a:lnTo>
                  <a:pt x="2767693" y="0"/>
                </a:lnTo>
                <a:lnTo>
                  <a:pt x="2767693" y="2767693"/>
                </a:lnTo>
                <a:lnTo>
                  <a:pt x="0" y="27676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695701" y="3822959"/>
            <a:ext cx="4896599" cy="5667621"/>
            <a:chOff x="0" y="0"/>
            <a:chExt cx="6528798" cy="7556828"/>
          </a:xfrm>
        </p:grpSpPr>
        <p:sp>
          <p:nvSpPr>
            <p:cNvPr name="AutoShape 17" id="17"/>
            <p:cNvSpPr/>
            <p:nvPr/>
          </p:nvSpPr>
          <p:spPr>
            <a:xfrm>
              <a:off x="3542" y="1110045"/>
              <a:ext cx="6496314" cy="0"/>
            </a:xfrm>
            <a:prstGeom prst="line">
              <a:avLst/>
            </a:prstGeom>
            <a:ln cap="flat" w="25400">
              <a:solidFill>
                <a:srgbClr val="EDEDE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8" id="18"/>
            <p:cNvGrpSpPr/>
            <p:nvPr/>
          </p:nvGrpSpPr>
          <p:grpSpPr>
            <a:xfrm rot="0">
              <a:off x="3542" y="0"/>
              <a:ext cx="6522932" cy="1635668"/>
              <a:chOff x="0" y="0"/>
              <a:chExt cx="1288480" cy="32309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88480" cy="323095"/>
              </a:xfrm>
              <a:custGeom>
                <a:avLst/>
                <a:gdLst/>
                <a:ahLst/>
                <a:cxnLst/>
                <a:rect r="r" b="b" t="t" l="l"/>
                <a:pathLst>
                  <a:path h="323095" w="1288480">
                    <a:moveTo>
                      <a:pt x="0" y="0"/>
                    </a:moveTo>
                    <a:lnTo>
                      <a:pt x="1288480" y="0"/>
                    </a:lnTo>
                    <a:lnTo>
                      <a:pt x="1288480" y="323095"/>
                    </a:lnTo>
                    <a:lnTo>
                      <a:pt x="0" y="323095"/>
                    </a:lnTo>
                    <a:close/>
                  </a:path>
                </a:pathLst>
              </a:custGeom>
              <a:solidFill>
                <a:srgbClr val="3E44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104775"/>
                <a:ext cx="1288480" cy="2183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79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6528798" cy="7247121"/>
              <a:chOff x="0" y="0"/>
              <a:chExt cx="1289639" cy="143153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289639" cy="1431530"/>
              </a:xfrm>
              <a:custGeom>
                <a:avLst/>
                <a:gdLst/>
                <a:ahLst/>
                <a:cxnLst/>
                <a:rect r="r" b="b" t="t" l="l"/>
                <a:pathLst>
                  <a:path h="1431530" w="1289639">
                    <a:moveTo>
                      <a:pt x="36365" y="0"/>
                    </a:moveTo>
                    <a:lnTo>
                      <a:pt x="1253274" y="0"/>
                    </a:lnTo>
                    <a:cubicBezTo>
                      <a:pt x="1262919" y="0"/>
                      <a:pt x="1272168" y="3831"/>
                      <a:pt x="1278988" y="10651"/>
                    </a:cubicBezTo>
                    <a:cubicBezTo>
                      <a:pt x="1285808" y="17471"/>
                      <a:pt x="1289639" y="26720"/>
                      <a:pt x="1289639" y="36365"/>
                    </a:cubicBezTo>
                    <a:lnTo>
                      <a:pt x="1289639" y="1395165"/>
                    </a:lnTo>
                    <a:cubicBezTo>
                      <a:pt x="1289639" y="1404810"/>
                      <a:pt x="1285808" y="1414059"/>
                      <a:pt x="1278988" y="1420879"/>
                    </a:cubicBezTo>
                    <a:cubicBezTo>
                      <a:pt x="1272168" y="1427699"/>
                      <a:pt x="1262919" y="1431530"/>
                      <a:pt x="1253274" y="1431530"/>
                    </a:cubicBezTo>
                    <a:lnTo>
                      <a:pt x="36365" y="1431530"/>
                    </a:lnTo>
                    <a:cubicBezTo>
                      <a:pt x="26720" y="1431530"/>
                      <a:pt x="17471" y="1427699"/>
                      <a:pt x="10651" y="1420879"/>
                    </a:cubicBezTo>
                    <a:cubicBezTo>
                      <a:pt x="3831" y="1414059"/>
                      <a:pt x="0" y="1404810"/>
                      <a:pt x="0" y="1395165"/>
                    </a:cubicBezTo>
                    <a:lnTo>
                      <a:pt x="0" y="36365"/>
                    </a:lnTo>
                    <a:cubicBezTo>
                      <a:pt x="0" y="26720"/>
                      <a:pt x="3831" y="17471"/>
                      <a:pt x="10651" y="10651"/>
                    </a:cubicBezTo>
                    <a:cubicBezTo>
                      <a:pt x="17471" y="3831"/>
                      <a:pt x="26720" y="0"/>
                      <a:pt x="36365" y="0"/>
                    </a:cubicBezTo>
                    <a:close/>
                  </a:path>
                </a:pathLst>
              </a:custGeom>
              <a:solidFill>
                <a:srgbClr val="3E4466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104775"/>
                <a:ext cx="1289639" cy="1326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9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758218" y="2128425"/>
              <a:ext cx="5312562" cy="54284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 spc="-34">
                  <a:solidFill>
                    <a:srgbClr val="EDEDED"/>
                  </a:solidFill>
                  <a:latin typeface="TT Interphases"/>
                </a:rPr>
                <a:t>Component Selection: Completed, ensuring optimal performance. </a:t>
              </a:r>
            </a:p>
            <a:p>
              <a:pPr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 spc="-34">
                  <a:solidFill>
                    <a:srgbClr val="EDEDED"/>
                  </a:solidFill>
                  <a:latin typeface="TT Interphases"/>
                </a:rPr>
                <a:t>Mechanical Design: In progress, aiming for universality and durability.</a:t>
              </a:r>
            </a:p>
            <a:p>
              <a:pPr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 spc="-34">
                  <a:solidFill>
                    <a:srgbClr val="EDEDED"/>
                  </a:solidFill>
                  <a:latin typeface="TT Interphases"/>
                </a:rPr>
                <a:t>Assembly: Underway, combining precision mechanics with selected components. </a:t>
              </a:r>
            </a:p>
            <a:p>
              <a:pPr>
                <a:lnSpc>
                  <a:spcPts val="2990"/>
                </a:lnSpc>
              </a:pP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605987" y="556948"/>
              <a:ext cx="4184105" cy="1140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48"/>
                </a:lnSpc>
              </a:pPr>
              <a:r>
                <a:rPr lang="en-US" sz="3435" spc="-206">
                  <a:solidFill>
                    <a:srgbClr val="EDEDED"/>
                  </a:solidFill>
                  <a:latin typeface="Helvetica World Bold"/>
                </a:rPr>
                <a:t>HARDWARE DESIGN</a:t>
              </a:r>
            </a:p>
          </p:txBody>
        </p:sp>
        <p:sp>
          <p:nvSpPr>
            <p:cNvPr name="AutoShape 26" id="26"/>
            <p:cNvSpPr/>
            <p:nvPr/>
          </p:nvSpPr>
          <p:spPr>
            <a:xfrm flipV="true">
              <a:off x="618687" y="2170932"/>
              <a:ext cx="0" cy="4481566"/>
            </a:xfrm>
            <a:prstGeom prst="line">
              <a:avLst/>
            </a:prstGeom>
            <a:ln cap="flat" w="25400">
              <a:solidFill>
                <a:srgbClr val="EDEDE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3573499" y="2410462"/>
            <a:ext cx="2304790" cy="2336923"/>
          </a:xfrm>
          <a:custGeom>
            <a:avLst/>
            <a:gdLst/>
            <a:ahLst/>
            <a:cxnLst/>
            <a:rect r="r" b="b" t="t" l="l"/>
            <a:pathLst>
              <a:path h="2336923" w="2304790">
                <a:moveTo>
                  <a:pt x="0" y="0"/>
                </a:moveTo>
                <a:lnTo>
                  <a:pt x="2304791" y="0"/>
                </a:lnTo>
                <a:lnTo>
                  <a:pt x="2304791" y="2336923"/>
                </a:lnTo>
                <a:lnTo>
                  <a:pt x="0" y="23369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2159457" y="3822959"/>
            <a:ext cx="4896599" cy="5435341"/>
            <a:chOff x="0" y="0"/>
            <a:chExt cx="6528798" cy="7247121"/>
          </a:xfrm>
        </p:grpSpPr>
        <p:sp>
          <p:nvSpPr>
            <p:cNvPr name="AutoShape 29" id="29"/>
            <p:cNvSpPr/>
            <p:nvPr/>
          </p:nvSpPr>
          <p:spPr>
            <a:xfrm>
              <a:off x="3542" y="1110045"/>
              <a:ext cx="6496314" cy="0"/>
            </a:xfrm>
            <a:prstGeom prst="line">
              <a:avLst/>
            </a:prstGeom>
            <a:ln cap="flat" w="25400">
              <a:solidFill>
                <a:srgbClr val="EDEDE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0" id="30"/>
            <p:cNvGrpSpPr/>
            <p:nvPr/>
          </p:nvGrpSpPr>
          <p:grpSpPr>
            <a:xfrm rot="0">
              <a:off x="3542" y="0"/>
              <a:ext cx="6522932" cy="1635668"/>
              <a:chOff x="0" y="0"/>
              <a:chExt cx="1288480" cy="32309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288480" cy="323095"/>
              </a:xfrm>
              <a:custGeom>
                <a:avLst/>
                <a:gdLst/>
                <a:ahLst/>
                <a:cxnLst/>
                <a:rect r="r" b="b" t="t" l="l"/>
                <a:pathLst>
                  <a:path h="323095" w="1288480">
                    <a:moveTo>
                      <a:pt x="0" y="0"/>
                    </a:moveTo>
                    <a:lnTo>
                      <a:pt x="1288480" y="0"/>
                    </a:lnTo>
                    <a:lnTo>
                      <a:pt x="1288480" y="323095"/>
                    </a:lnTo>
                    <a:lnTo>
                      <a:pt x="0" y="323095"/>
                    </a:lnTo>
                    <a:close/>
                  </a:path>
                </a:pathLst>
              </a:custGeom>
              <a:solidFill>
                <a:srgbClr val="3E44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104775"/>
                <a:ext cx="1288480" cy="2183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79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0" y="0"/>
              <a:ext cx="6528798" cy="7247121"/>
              <a:chOff x="0" y="0"/>
              <a:chExt cx="1289639" cy="143153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289639" cy="1431530"/>
              </a:xfrm>
              <a:custGeom>
                <a:avLst/>
                <a:gdLst/>
                <a:ahLst/>
                <a:cxnLst/>
                <a:rect r="r" b="b" t="t" l="l"/>
                <a:pathLst>
                  <a:path h="1431530" w="1289639">
                    <a:moveTo>
                      <a:pt x="36365" y="0"/>
                    </a:moveTo>
                    <a:lnTo>
                      <a:pt x="1253274" y="0"/>
                    </a:lnTo>
                    <a:cubicBezTo>
                      <a:pt x="1262919" y="0"/>
                      <a:pt x="1272168" y="3831"/>
                      <a:pt x="1278988" y="10651"/>
                    </a:cubicBezTo>
                    <a:cubicBezTo>
                      <a:pt x="1285808" y="17471"/>
                      <a:pt x="1289639" y="26720"/>
                      <a:pt x="1289639" y="36365"/>
                    </a:cubicBezTo>
                    <a:lnTo>
                      <a:pt x="1289639" y="1395165"/>
                    </a:lnTo>
                    <a:cubicBezTo>
                      <a:pt x="1289639" y="1404810"/>
                      <a:pt x="1285808" y="1414059"/>
                      <a:pt x="1278988" y="1420879"/>
                    </a:cubicBezTo>
                    <a:cubicBezTo>
                      <a:pt x="1272168" y="1427699"/>
                      <a:pt x="1262919" y="1431530"/>
                      <a:pt x="1253274" y="1431530"/>
                    </a:cubicBezTo>
                    <a:lnTo>
                      <a:pt x="36365" y="1431530"/>
                    </a:lnTo>
                    <a:cubicBezTo>
                      <a:pt x="26720" y="1431530"/>
                      <a:pt x="17471" y="1427699"/>
                      <a:pt x="10651" y="1420879"/>
                    </a:cubicBezTo>
                    <a:cubicBezTo>
                      <a:pt x="3831" y="1414059"/>
                      <a:pt x="0" y="1404810"/>
                      <a:pt x="0" y="1395165"/>
                    </a:cubicBezTo>
                    <a:lnTo>
                      <a:pt x="0" y="36365"/>
                    </a:lnTo>
                    <a:cubicBezTo>
                      <a:pt x="0" y="26720"/>
                      <a:pt x="3831" y="17471"/>
                      <a:pt x="10651" y="10651"/>
                    </a:cubicBezTo>
                    <a:cubicBezTo>
                      <a:pt x="17471" y="3831"/>
                      <a:pt x="26720" y="0"/>
                      <a:pt x="36365" y="0"/>
                    </a:cubicBezTo>
                    <a:close/>
                  </a:path>
                </a:pathLst>
              </a:custGeom>
              <a:solidFill>
                <a:srgbClr val="3E4466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104775"/>
                <a:ext cx="1289639" cy="1326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99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758218" y="2128425"/>
              <a:ext cx="5185731" cy="2951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 spc="-34">
                  <a:solidFill>
                    <a:srgbClr val="EDEDED"/>
                  </a:solidFill>
                  <a:latin typeface="TT Interphases"/>
                </a:rPr>
                <a:t>The business plan is on track, aligning with expectations and ensuring the project's long-term success. </a:t>
              </a:r>
            </a:p>
            <a:p>
              <a:pPr>
                <a:lnSpc>
                  <a:spcPts val="2990"/>
                </a:lnSpc>
              </a:pP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605987" y="556948"/>
              <a:ext cx="3837786" cy="1140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48"/>
                </a:lnSpc>
              </a:pPr>
              <a:r>
                <a:rPr lang="en-US" sz="3435" spc="-206">
                  <a:solidFill>
                    <a:srgbClr val="EDEDED"/>
                  </a:solidFill>
                  <a:latin typeface="Helvetica World Bold"/>
                </a:rPr>
                <a:t>BUSINESS PLAN</a:t>
              </a:r>
            </a:p>
          </p:txBody>
        </p:sp>
        <p:sp>
          <p:nvSpPr>
            <p:cNvPr name="AutoShape 38" id="38"/>
            <p:cNvSpPr/>
            <p:nvPr/>
          </p:nvSpPr>
          <p:spPr>
            <a:xfrm flipV="true">
              <a:off x="618687" y="2170932"/>
              <a:ext cx="0" cy="4481566"/>
            </a:xfrm>
            <a:prstGeom prst="line">
              <a:avLst/>
            </a:prstGeom>
            <a:ln cap="flat" w="25400">
              <a:solidFill>
                <a:srgbClr val="EDEDE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-949205" y="867804"/>
            <a:ext cx="1474026" cy="1479575"/>
          </a:xfrm>
          <a:custGeom>
            <a:avLst/>
            <a:gdLst/>
            <a:ahLst/>
            <a:cxnLst/>
            <a:rect r="r" b="b" t="t" l="l"/>
            <a:pathLst>
              <a:path h="1479575" w="1474026">
                <a:moveTo>
                  <a:pt x="0" y="0"/>
                </a:moveTo>
                <a:lnTo>
                  <a:pt x="1474026" y="0"/>
                </a:lnTo>
                <a:lnTo>
                  <a:pt x="1474026" y="1479575"/>
                </a:lnTo>
                <a:lnTo>
                  <a:pt x="0" y="14795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0" id="40"/>
          <p:cNvSpPr txBox="true"/>
          <p:nvPr/>
        </p:nvSpPr>
        <p:spPr>
          <a:xfrm rot="0">
            <a:off x="402357" y="768350"/>
            <a:ext cx="10427065" cy="125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30"/>
              </a:lnSpc>
            </a:pPr>
            <a:r>
              <a:rPr lang="en-US" sz="9447" spc="-472">
                <a:solidFill>
                  <a:srgbClr val="EDEDED"/>
                </a:solidFill>
                <a:latin typeface="Helvetica World Bold"/>
              </a:rPr>
              <a:t>Execution Plan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-5985377" y="-12481427"/>
            <a:ext cx="15209254" cy="15209254"/>
            <a:chOff x="0" y="0"/>
            <a:chExt cx="20279006" cy="2027900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773236" y="1773236"/>
              <a:ext cx="16732534" cy="16732534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242" lIns="50242" bIns="50242" rIns="50242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79006" cy="20279006"/>
            </a:xfrm>
            <a:custGeom>
              <a:avLst/>
              <a:gdLst/>
              <a:ahLst/>
              <a:cxnLst/>
              <a:rect r="r" b="b" t="t" l="l"/>
              <a:pathLst>
                <a:path h="20279006" w="20279006">
                  <a:moveTo>
                    <a:pt x="0" y="0"/>
                  </a:moveTo>
                  <a:lnTo>
                    <a:pt x="20279006" y="0"/>
                  </a:lnTo>
                  <a:lnTo>
                    <a:pt x="20279006" y="20279006"/>
                  </a:lnTo>
                  <a:lnTo>
                    <a:pt x="0" y="20279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73236" y="1741744"/>
              <a:ext cx="16732534" cy="16795518"/>
            </a:xfrm>
            <a:custGeom>
              <a:avLst/>
              <a:gdLst/>
              <a:ahLst/>
              <a:cxnLst/>
              <a:rect r="r" b="b" t="t" l="l"/>
              <a:pathLst>
                <a:path h="16795518" w="16732534">
                  <a:moveTo>
                    <a:pt x="0" y="0"/>
                  </a:moveTo>
                  <a:lnTo>
                    <a:pt x="16732534" y="0"/>
                  </a:lnTo>
                  <a:lnTo>
                    <a:pt x="16732534" y="16795518"/>
                  </a:lnTo>
                  <a:lnTo>
                    <a:pt x="0" y="1679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4971218"/>
            <a:ext cx="15849600" cy="125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5"/>
              </a:lnSpc>
            </a:pPr>
            <a:r>
              <a:rPr lang="en-US" sz="9500" spc="-475">
                <a:solidFill>
                  <a:srgbClr val="EDEDED"/>
                </a:solidFill>
                <a:latin typeface="Helvetica World Bold"/>
              </a:rPr>
              <a:t>Thank you!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983982" y="1450940"/>
            <a:ext cx="350770" cy="350770"/>
          </a:xfrm>
          <a:custGeom>
            <a:avLst/>
            <a:gdLst/>
            <a:ahLst/>
            <a:cxnLst/>
            <a:rect r="r" b="b" t="t" l="l"/>
            <a:pathLst>
              <a:path h="350770" w="350770">
                <a:moveTo>
                  <a:pt x="0" y="0"/>
                </a:moveTo>
                <a:lnTo>
                  <a:pt x="350769" y="0"/>
                </a:lnTo>
                <a:lnTo>
                  <a:pt x="350769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05013" y="4149960"/>
            <a:ext cx="350770" cy="350770"/>
          </a:xfrm>
          <a:custGeom>
            <a:avLst/>
            <a:gdLst/>
            <a:ahLst/>
            <a:cxnLst/>
            <a:rect r="r" b="b" t="t" l="l"/>
            <a:pathLst>
              <a:path h="350770" w="350770">
                <a:moveTo>
                  <a:pt x="0" y="0"/>
                </a:moveTo>
                <a:lnTo>
                  <a:pt x="350770" y="0"/>
                </a:lnTo>
                <a:lnTo>
                  <a:pt x="350770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34751" y="8145519"/>
            <a:ext cx="20940455" cy="8460221"/>
          </a:xfrm>
          <a:custGeom>
            <a:avLst/>
            <a:gdLst/>
            <a:ahLst/>
            <a:cxnLst/>
            <a:rect r="r" b="b" t="t" l="l"/>
            <a:pathLst>
              <a:path h="8460221" w="20940455">
                <a:moveTo>
                  <a:pt x="0" y="0"/>
                </a:moveTo>
                <a:lnTo>
                  <a:pt x="20940455" y="0"/>
                </a:lnTo>
                <a:lnTo>
                  <a:pt x="20940455" y="8460221"/>
                </a:lnTo>
                <a:lnTo>
                  <a:pt x="0" y="84602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7247" t="0" r="-133645" b="-138704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73713" y="6940679"/>
            <a:ext cx="627613" cy="627613"/>
          </a:xfrm>
          <a:custGeom>
            <a:avLst/>
            <a:gdLst/>
            <a:ahLst/>
            <a:cxnLst/>
            <a:rect r="r" b="b" t="t" l="l"/>
            <a:pathLst>
              <a:path h="627613" w="627613">
                <a:moveTo>
                  <a:pt x="0" y="0"/>
                </a:moveTo>
                <a:lnTo>
                  <a:pt x="627614" y="0"/>
                </a:lnTo>
                <a:lnTo>
                  <a:pt x="627614" y="627613"/>
                </a:lnTo>
                <a:lnTo>
                  <a:pt x="0" y="627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00187" y="2967585"/>
            <a:ext cx="433480" cy="433480"/>
          </a:xfrm>
          <a:custGeom>
            <a:avLst/>
            <a:gdLst/>
            <a:ahLst/>
            <a:cxnLst/>
            <a:rect r="r" b="b" t="t" l="l"/>
            <a:pathLst>
              <a:path h="433480" w="433480">
                <a:moveTo>
                  <a:pt x="0" y="0"/>
                </a:moveTo>
                <a:lnTo>
                  <a:pt x="433480" y="0"/>
                </a:lnTo>
                <a:lnTo>
                  <a:pt x="433480" y="433480"/>
                </a:lnTo>
                <a:lnTo>
                  <a:pt x="0" y="433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342010" y="7198473"/>
            <a:ext cx="350770" cy="350770"/>
          </a:xfrm>
          <a:custGeom>
            <a:avLst/>
            <a:gdLst/>
            <a:ahLst/>
            <a:cxnLst/>
            <a:rect r="r" b="b" t="t" l="l"/>
            <a:pathLst>
              <a:path h="350770" w="350770">
                <a:moveTo>
                  <a:pt x="0" y="0"/>
                </a:moveTo>
                <a:lnTo>
                  <a:pt x="350770" y="0"/>
                </a:lnTo>
                <a:lnTo>
                  <a:pt x="350770" y="350769"/>
                </a:lnTo>
                <a:lnTo>
                  <a:pt x="0" y="350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4821" y="4572000"/>
            <a:ext cx="350770" cy="350770"/>
          </a:xfrm>
          <a:custGeom>
            <a:avLst/>
            <a:gdLst/>
            <a:ahLst/>
            <a:cxnLst/>
            <a:rect r="r" b="b" t="t" l="l"/>
            <a:pathLst>
              <a:path h="350770" w="350770">
                <a:moveTo>
                  <a:pt x="0" y="0"/>
                </a:moveTo>
                <a:lnTo>
                  <a:pt x="350769" y="0"/>
                </a:lnTo>
                <a:lnTo>
                  <a:pt x="350769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049153" y="-5681199"/>
            <a:ext cx="9831159" cy="9831159"/>
            <a:chOff x="0" y="0"/>
            <a:chExt cx="13108212" cy="131082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108212" cy="13108212"/>
            </a:xfrm>
            <a:custGeom>
              <a:avLst/>
              <a:gdLst/>
              <a:ahLst/>
              <a:cxnLst/>
              <a:rect r="r" b="b" t="t" l="l"/>
              <a:pathLst>
                <a:path h="13108212" w="13108212">
                  <a:moveTo>
                    <a:pt x="0" y="0"/>
                  </a:moveTo>
                  <a:lnTo>
                    <a:pt x="13108212" y="0"/>
                  </a:lnTo>
                  <a:lnTo>
                    <a:pt x="13108212" y="13108212"/>
                  </a:lnTo>
                  <a:lnTo>
                    <a:pt x="0" y="13108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43380" y="1323766"/>
              <a:ext cx="10421453" cy="10460681"/>
            </a:xfrm>
            <a:custGeom>
              <a:avLst/>
              <a:gdLst/>
              <a:ahLst/>
              <a:cxnLst/>
              <a:rect r="r" b="b" t="t" l="l"/>
              <a:pathLst>
                <a:path h="10460681" w="10421453">
                  <a:moveTo>
                    <a:pt x="0" y="0"/>
                  </a:moveTo>
                  <a:lnTo>
                    <a:pt x="10421453" y="0"/>
                  </a:lnTo>
                  <a:lnTo>
                    <a:pt x="10421453" y="10460681"/>
                  </a:lnTo>
                  <a:lnTo>
                    <a:pt x="0" y="10460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5985377" y="8076576"/>
            <a:ext cx="15209254" cy="15209254"/>
            <a:chOff x="0" y="0"/>
            <a:chExt cx="20279006" cy="2027900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1773236" y="1773236"/>
              <a:ext cx="16732534" cy="1673253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242" lIns="50242" bIns="50242" rIns="50242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279006" cy="20279006"/>
            </a:xfrm>
            <a:custGeom>
              <a:avLst/>
              <a:gdLst/>
              <a:ahLst/>
              <a:cxnLst/>
              <a:rect r="r" b="b" t="t" l="l"/>
              <a:pathLst>
                <a:path h="20279006" w="20279006">
                  <a:moveTo>
                    <a:pt x="0" y="0"/>
                  </a:moveTo>
                  <a:lnTo>
                    <a:pt x="20279006" y="0"/>
                  </a:lnTo>
                  <a:lnTo>
                    <a:pt x="20279006" y="20279006"/>
                  </a:lnTo>
                  <a:lnTo>
                    <a:pt x="0" y="20279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773236" y="1741744"/>
              <a:ext cx="16732534" cy="16795518"/>
            </a:xfrm>
            <a:custGeom>
              <a:avLst/>
              <a:gdLst/>
              <a:ahLst/>
              <a:cxnLst/>
              <a:rect r="r" b="b" t="t" l="l"/>
              <a:pathLst>
                <a:path h="16795518" w="16732534">
                  <a:moveTo>
                    <a:pt x="0" y="0"/>
                  </a:moveTo>
                  <a:lnTo>
                    <a:pt x="16732534" y="0"/>
                  </a:lnTo>
                  <a:lnTo>
                    <a:pt x="16732534" y="16795518"/>
                  </a:lnTo>
                  <a:lnTo>
                    <a:pt x="0" y="1679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25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2396936">
            <a:off x="15155736" y="6869193"/>
            <a:ext cx="1389457" cy="2729291"/>
          </a:xfrm>
          <a:custGeom>
            <a:avLst/>
            <a:gdLst/>
            <a:ahLst/>
            <a:cxnLst/>
            <a:rect r="r" b="b" t="t" l="l"/>
            <a:pathLst>
              <a:path h="2729291" w="1389457">
                <a:moveTo>
                  <a:pt x="0" y="0"/>
                </a:moveTo>
                <a:lnTo>
                  <a:pt x="1389457" y="0"/>
                </a:lnTo>
                <a:lnTo>
                  <a:pt x="1389457" y="2729291"/>
                </a:lnTo>
                <a:lnTo>
                  <a:pt x="0" y="27292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19200" y="1057275"/>
            <a:ext cx="10631172" cy="147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74"/>
              </a:lnSpc>
            </a:pPr>
            <a:r>
              <a:rPr lang="en-US" sz="11147" spc="-557">
                <a:solidFill>
                  <a:srgbClr val="EDEDED"/>
                </a:solidFill>
                <a:latin typeface="Helvetica World Bold"/>
              </a:rPr>
              <a:t>Functionality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891590"/>
            <a:ext cx="6004250" cy="126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69"/>
              </a:lnSpc>
            </a:pPr>
            <a:r>
              <a:rPr lang="en-US" sz="3899" spc="-58" u="sng">
                <a:solidFill>
                  <a:srgbClr val="FFFFFF"/>
                </a:solidFill>
                <a:latin typeface="TT Interphases Bold"/>
              </a:rPr>
              <a:t>Main features</a:t>
            </a:r>
          </a:p>
          <a:p>
            <a:pPr>
              <a:lnSpc>
                <a:spcPts val="506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085950"/>
            <a:ext cx="10178301" cy="348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1" indent="-367026" lvl="1">
              <a:lnSpc>
                <a:spcPts val="5609"/>
              </a:lnSpc>
              <a:buFont typeface="Arial"/>
              <a:buChar char="•"/>
            </a:pPr>
            <a:r>
              <a:rPr lang="en-US" sz="3399" spc="-50">
                <a:solidFill>
                  <a:srgbClr val="FFFFFF"/>
                </a:solidFill>
                <a:latin typeface="TT Interphases"/>
              </a:rPr>
              <a:t> No leveling.</a:t>
            </a:r>
          </a:p>
          <a:p>
            <a:pPr marL="734051" indent="-367026" lvl="1">
              <a:lnSpc>
                <a:spcPts val="5609"/>
              </a:lnSpc>
              <a:buFont typeface="Arial"/>
              <a:buChar char="•"/>
            </a:pPr>
            <a:r>
              <a:rPr lang="en-US" sz="3399" spc="-50">
                <a:solidFill>
                  <a:srgbClr val="FFFFFF"/>
                </a:solidFill>
                <a:latin typeface="TT Interphases"/>
              </a:rPr>
              <a:t> No reference is needed for the North.</a:t>
            </a:r>
          </a:p>
          <a:p>
            <a:pPr marL="734051" indent="-367026" lvl="1">
              <a:lnSpc>
                <a:spcPts val="5609"/>
              </a:lnSpc>
              <a:buFont typeface="Arial"/>
              <a:buChar char="•"/>
            </a:pPr>
            <a:r>
              <a:rPr lang="en-US" sz="3399" spc="-50">
                <a:solidFill>
                  <a:srgbClr val="FFFFFF"/>
                </a:solidFill>
                <a:latin typeface="TT Interphases"/>
              </a:rPr>
              <a:t> </a:t>
            </a:r>
            <a:r>
              <a:rPr lang="en-US" sz="3399" spc="-50">
                <a:solidFill>
                  <a:srgbClr val="FFFFFF"/>
                </a:solidFill>
                <a:latin typeface="TT Interphases"/>
              </a:rPr>
              <a:t>No mathematics is involved.</a:t>
            </a:r>
          </a:p>
          <a:p>
            <a:pPr marL="734051" indent="-367026" lvl="1">
              <a:lnSpc>
                <a:spcPts val="5609"/>
              </a:lnSpc>
              <a:buFont typeface="Arial"/>
              <a:buChar char="•"/>
            </a:pPr>
            <a:r>
              <a:rPr lang="en-US" sz="3399" spc="-50">
                <a:solidFill>
                  <a:srgbClr val="FFFFFF"/>
                </a:solidFill>
                <a:latin typeface="TT Interphases"/>
              </a:rPr>
              <a:t> </a:t>
            </a:r>
            <a:r>
              <a:rPr lang="en-US" sz="3399" spc="-50">
                <a:solidFill>
                  <a:srgbClr val="FFFFFF"/>
                </a:solidFill>
                <a:latin typeface="TT Interphases"/>
              </a:rPr>
              <a:t>Continuous tracking of the stellar object.</a:t>
            </a:r>
          </a:p>
          <a:p>
            <a:pPr>
              <a:lnSpc>
                <a:spcPts val="560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73713" y="6940679"/>
            <a:ext cx="627613" cy="627613"/>
          </a:xfrm>
          <a:custGeom>
            <a:avLst/>
            <a:gdLst/>
            <a:ahLst/>
            <a:cxnLst/>
            <a:rect r="r" b="b" t="t" l="l"/>
            <a:pathLst>
              <a:path h="627613" w="627613">
                <a:moveTo>
                  <a:pt x="0" y="0"/>
                </a:moveTo>
                <a:lnTo>
                  <a:pt x="627614" y="0"/>
                </a:lnTo>
                <a:lnTo>
                  <a:pt x="627614" y="627613"/>
                </a:lnTo>
                <a:lnTo>
                  <a:pt x="0" y="627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00187" y="2967585"/>
            <a:ext cx="433480" cy="433480"/>
          </a:xfrm>
          <a:custGeom>
            <a:avLst/>
            <a:gdLst/>
            <a:ahLst/>
            <a:cxnLst/>
            <a:rect r="r" b="b" t="t" l="l"/>
            <a:pathLst>
              <a:path h="433480" w="433480">
                <a:moveTo>
                  <a:pt x="0" y="0"/>
                </a:moveTo>
                <a:lnTo>
                  <a:pt x="433480" y="0"/>
                </a:lnTo>
                <a:lnTo>
                  <a:pt x="433480" y="433480"/>
                </a:lnTo>
                <a:lnTo>
                  <a:pt x="0" y="433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342010" y="7198473"/>
            <a:ext cx="350770" cy="350770"/>
          </a:xfrm>
          <a:custGeom>
            <a:avLst/>
            <a:gdLst/>
            <a:ahLst/>
            <a:cxnLst/>
            <a:rect r="r" b="b" t="t" l="l"/>
            <a:pathLst>
              <a:path h="350770" w="350770">
                <a:moveTo>
                  <a:pt x="0" y="0"/>
                </a:moveTo>
                <a:lnTo>
                  <a:pt x="350770" y="0"/>
                </a:lnTo>
                <a:lnTo>
                  <a:pt x="350770" y="350769"/>
                </a:lnTo>
                <a:lnTo>
                  <a:pt x="0" y="350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4821" y="4572000"/>
            <a:ext cx="350770" cy="350770"/>
          </a:xfrm>
          <a:custGeom>
            <a:avLst/>
            <a:gdLst/>
            <a:ahLst/>
            <a:cxnLst/>
            <a:rect r="r" b="b" t="t" l="l"/>
            <a:pathLst>
              <a:path h="350770" w="350770">
                <a:moveTo>
                  <a:pt x="0" y="0"/>
                </a:moveTo>
                <a:lnTo>
                  <a:pt x="350769" y="0"/>
                </a:lnTo>
                <a:lnTo>
                  <a:pt x="350769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049153" y="-5681199"/>
            <a:ext cx="9831159" cy="9831159"/>
            <a:chOff x="0" y="0"/>
            <a:chExt cx="13108212" cy="131082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108212" cy="13108212"/>
            </a:xfrm>
            <a:custGeom>
              <a:avLst/>
              <a:gdLst/>
              <a:ahLst/>
              <a:cxnLst/>
              <a:rect r="r" b="b" t="t" l="l"/>
              <a:pathLst>
                <a:path h="13108212" w="13108212">
                  <a:moveTo>
                    <a:pt x="0" y="0"/>
                  </a:moveTo>
                  <a:lnTo>
                    <a:pt x="13108212" y="0"/>
                  </a:lnTo>
                  <a:lnTo>
                    <a:pt x="13108212" y="13108212"/>
                  </a:lnTo>
                  <a:lnTo>
                    <a:pt x="0" y="13108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43380" y="1323766"/>
              <a:ext cx="10421453" cy="10460681"/>
            </a:xfrm>
            <a:custGeom>
              <a:avLst/>
              <a:gdLst/>
              <a:ahLst/>
              <a:cxnLst/>
              <a:rect r="r" b="b" t="t" l="l"/>
              <a:pathLst>
                <a:path h="10460681" w="10421453">
                  <a:moveTo>
                    <a:pt x="0" y="0"/>
                  </a:moveTo>
                  <a:lnTo>
                    <a:pt x="10421453" y="0"/>
                  </a:lnTo>
                  <a:lnTo>
                    <a:pt x="10421453" y="10460681"/>
                  </a:lnTo>
                  <a:lnTo>
                    <a:pt x="0" y="10460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5985377" y="8076576"/>
            <a:ext cx="15209254" cy="15209254"/>
            <a:chOff x="0" y="0"/>
            <a:chExt cx="20279006" cy="2027900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1773236" y="1773236"/>
              <a:ext cx="16732534" cy="1673253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242" lIns="50242" bIns="50242" rIns="50242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279006" cy="20279006"/>
            </a:xfrm>
            <a:custGeom>
              <a:avLst/>
              <a:gdLst/>
              <a:ahLst/>
              <a:cxnLst/>
              <a:rect r="r" b="b" t="t" l="l"/>
              <a:pathLst>
                <a:path h="20279006" w="20279006">
                  <a:moveTo>
                    <a:pt x="0" y="0"/>
                  </a:moveTo>
                  <a:lnTo>
                    <a:pt x="20279006" y="0"/>
                  </a:lnTo>
                  <a:lnTo>
                    <a:pt x="20279006" y="20279006"/>
                  </a:lnTo>
                  <a:lnTo>
                    <a:pt x="0" y="20279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773236" y="1741744"/>
              <a:ext cx="16732534" cy="16795518"/>
            </a:xfrm>
            <a:custGeom>
              <a:avLst/>
              <a:gdLst/>
              <a:ahLst/>
              <a:cxnLst/>
              <a:rect r="r" b="b" t="t" l="l"/>
              <a:pathLst>
                <a:path h="16795518" w="16732534">
                  <a:moveTo>
                    <a:pt x="0" y="0"/>
                  </a:moveTo>
                  <a:lnTo>
                    <a:pt x="16732534" y="0"/>
                  </a:lnTo>
                  <a:lnTo>
                    <a:pt x="16732534" y="16795518"/>
                  </a:lnTo>
                  <a:lnTo>
                    <a:pt x="0" y="1679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25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2396936">
            <a:off x="15155736" y="6869193"/>
            <a:ext cx="1389457" cy="2729291"/>
          </a:xfrm>
          <a:custGeom>
            <a:avLst/>
            <a:gdLst/>
            <a:ahLst/>
            <a:cxnLst/>
            <a:rect r="r" b="b" t="t" l="l"/>
            <a:pathLst>
              <a:path h="2729291" w="1389457">
                <a:moveTo>
                  <a:pt x="0" y="0"/>
                </a:moveTo>
                <a:lnTo>
                  <a:pt x="1389457" y="0"/>
                </a:lnTo>
                <a:lnTo>
                  <a:pt x="1389457" y="2729291"/>
                </a:lnTo>
                <a:lnTo>
                  <a:pt x="0" y="27292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19200" y="1057275"/>
            <a:ext cx="10631172" cy="147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74"/>
              </a:lnSpc>
            </a:pPr>
            <a:r>
              <a:rPr lang="en-US" sz="11147" spc="-557">
                <a:solidFill>
                  <a:srgbClr val="EDEDED"/>
                </a:solidFill>
                <a:latin typeface="Helvetica World Bold"/>
              </a:rPr>
              <a:t>Functionality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891590"/>
            <a:ext cx="6004250" cy="126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69"/>
              </a:lnSpc>
            </a:pPr>
            <a:r>
              <a:rPr lang="en-US" sz="3899" spc="-58" u="sng">
                <a:solidFill>
                  <a:srgbClr val="FFFFFF"/>
                </a:solidFill>
                <a:latin typeface="TT Interphases Bold"/>
              </a:rPr>
              <a:t>Mechanical Design</a:t>
            </a:r>
          </a:p>
          <a:p>
            <a:pPr>
              <a:lnSpc>
                <a:spcPts val="506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870852" y="3734235"/>
            <a:ext cx="12572335" cy="4133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1" indent="-367026" lvl="1">
              <a:lnSpc>
                <a:spcPts val="5507"/>
              </a:lnSpc>
              <a:buFont typeface="Arial"/>
              <a:buChar char="•"/>
            </a:pPr>
            <a:r>
              <a:rPr lang="en-US" sz="3399" spc="-50">
                <a:solidFill>
                  <a:srgbClr val="FFFFFF"/>
                </a:solidFill>
                <a:latin typeface="TT Interphases"/>
              </a:rPr>
              <a:t>Two main rotational degrees of freedom. </a:t>
            </a:r>
          </a:p>
          <a:p>
            <a:pPr marL="734051" indent="-367026" lvl="1">
              <a:lnSpc>
                <a:spcPts val="5507"/>
              </a:lnSpc>
              <a:buFont typeface="Arial"/>
              <a:buChar char="•"/>
            </a:pPr>
            <a:r>
              <a:rPr lang="en-US" sz="3399" spc="-50">
                <a:solidFill>
                  <a:srgbClr val="FFFFFF"/>
                </a:solidFill>
                <a:latin typeface="TT Interphases"/>
              </a:rPr>
              <a:t>Metal design for increased strength and robustness.</a:t>
            </a:r>
          </a:p>
          <a:p>
            <a:pPr marL="734051" indent="-367026" lvl="1">
              <a:lnSpc>
                <a:spcPts val="5507"/>
              </a:lnSpc>
              <a:buFont typeface="Arial"/>
              <a:buChar char="•"/>
            </a:pPr>
            <a:r>
              <a:rPr lang="en-US" sz="3399" spc="-50">
                <a:solidFill>
                  <a:srgbClr val="FFFFFF"/>
                </a:solidFill>
                <a:latin typeface="TT Interphases"/>
              </a:rPr>
              <a:t>Stepper motors with gear systems for increased resolution and precision.</a:t>
            </a:r>
          </a:p>
          <a:p>
            <a:pPr marL="734051" indent="-367026" lvl="1">
              <a:lnSpc>
                <a:spcPts val="5507"/>
              </a:lnSpc>
              <a:buFont typeface="Arial"/>
              <a:buChar char="•"/>
            </a:pPr>
            <a:r>
              <a:rPr lang="en-US" sz="3399" spc="-50">
                <a:solidFill>
                  <a:srgbClr val="FFFFFF"/>
                </a:solidFill>
                <a:latin typeface="TT Interphases"/>
              </a:rPr>
              <a:t>Adjustable mechanism to host any kind of telescope.</a:t>
            </a:r>
          </a:p>
          <a:p>
            <a:pPr marL="734051" indent="-367026" lvl="1">
              <a:lnSpc>
                <a:spcPts val="5507"/>
              </a:lnSpc>
              <a:buFont typeface="Arial"/>
              <a:buChar char="•"/>
            </a:pPr>
            <a:r>
              <a:rPr lang="en-US" sz="3399" spc="-50">
                <a:solidFill>
                  <a:srgbClr val="FFFFFF"/>
                </a:solidFill>
                <a:latin typeface="TT Interphases"/>
              </a:rPr>
              <a:t> Easy integration with existing tripods.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985377" y="-2195540"/>
            <a:ext cx="15209254" cy="15209254"/>
            <a:chOff x="0" y="0"/>
            <a:chExt cx="20279006" cy="2027900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773236" y="1773236"/>
              <a:ext cx="16732534" cy="16732534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242" lIns="50242" bIns="50242" rIns="50242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79006" cy="20279006"/>
            </a:xfrm>
            <a:custGeom>
              <a:avLst/>
              <a:gdLst/>
              <a:ahLst/>
              <a:cxnLst/>
              <a:rect r="r" b="b" t="t" l="l"/>
              <a:pathLst>
                <a:path h="20279006" w="20279006">
                  <a:moveTo>
                    <a:pt x="0" y="0"/>
                  </a:moveTo>
                  <a:lnTo>
                    <a:pt x="20279006" y="0"/>
                  </a:lnTo>
                  <a:lnTo>
                    <a:pt x="20279006" y="20279006"/>
                  </a:lnTo>
                  <a:lnTo>
                    <a:pt x="0" y="20279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73236" y="1741744"/>
              <a:ext cx="16732534" cy="16795518"/>
            </a:xfrm>
            <a:custGeom>
              <a:avLst/>
              <a:gdLst/>
              <a:ahLst/>
              <a:cxnLst/>
              <a:rect r="r" b="b" t="t" l="l"/>
              <a:pathLst>
                <a:path h="16795518" w="16732534">
                  <a:moveTo>
                    <a:pt x="0" y="0"/>
                  </a:moveTo>
                  <a:lnTo>
                    <a:pt x="16732534" y="0"/>
                  </a:lnTo>
                  <a:lnTo>
                    <a:pt x="16732534" y="16795518"/>
                  </a:lnTo>
                  <a:lnTo>
                    <a:pt x="0" y="1679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651983" y="8347798"/>
            <a:ext cx="796623" cy="796623"/>
          </a:xfrm>
          <a:custGeom>
            <a:avLst/>
            <a:gdLst/>
            <a:ahLst/>
            <a:cxnLst/>
            <a:rect r="r" b="b" t="t" l="l"/>
            <a:pathLst>
              <a:path h="796623" w="796623">
                <a:moveTo>
                  <a:pt x="0" y="0"/>
                </a:moveTo>
                <a:lnTo>
                  <a:pt x="796623" y="0"/>
                </a:lnTo>
                <a:lnTo>
                  <a:pt x="796623" y="796622"/>
                </a:lnTo>
                <a:lnTo>
                  <a:pt x="0" y="7966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52555" y="582534"/>
            <a:ext cx="433480" cy="433480"/>
          </a:xfrm>
          <a:custGeom>
            <a:avLst/>
            <a:gdLst/>
            <a:ahLst/>
            <a:cxnLst/>
            <a:rect r="r" b="b" t="t" l="l"/>
            <a:pathLst>
              <a:path h="433480" w="433480">
                <a:moveTo>
                  <a:pt x="0" y="0"/>
                </a:moveTo>
                <a:lnTo>
                  <a:pt x="433480" y="0"/>
                </a:lnTo>
                <a:lnTo>
                  <a:pt x="433480" y="433480"/>
                </a:lnTo>
                <a:lnTo>
                  <a:pt x="0" y="4334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83939">
            <a:off x="5721375" y="311868"/>
            <a:ext cx="2932509" cy="2173722"/>
          </a:xfrm>
          <a:custGeom>
            <a:avLst/>
            <a:gdLst/>
            <a:ahLst/>
            <a:cxnLst/>
            <a:rect r="r" b="b" t="t" l="l"/>
            <a:pathLst>
              <a:path h="2173722" w="2932509">
                <a:moveTo>
                  <a:pt x="0" y="0"/>
                </a:moveTo>
                <a:lnTo>
                  <a:pt x="2932510" y="0"/>
                </a:lnTo>
                <a:lnTo>
                  <a:pt x="2932510" y="2173722"/>
                </a:lnTo>
                <a:lnTo>
                  <a:pt x="0" y="21737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23516" y="1266425"/>
            <a:ext cx="2429123" cy="2429123"/>
          </a:xfrm>
          <a:custGeom>
            <a:avLst/>
            <a:gdLst/>
            <a:ahLst/>
            <a:cxnLst/>
            <a:rect r="r" b="b" t="t" l="l"/>
            <a:pathLst>
              <a:path h="2429123" w="2429123">
                <a:moveTo>
                  <a:pt x="0" y="0"/>
                </a:moveTo>
                <a:lnTo>
                  <a:pt x="2429123" y="0"/>
                </a:lnTo>
                <a:lnTo>
                  <a:pt x="2429123" y="2429124"/>
                </a:lnTo>
                <a:lnTo>
                  <a:pt x="0" y="24291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920107" y="2274362"/>
            <a:ext cx="2278781" cy="1760358"/>
          </a:xfrm>
          <a:custGeom>
            <a:avLst/>
            <a:gdLst/>
            <a:ahLst/>
            <a:cxnLst/>
            <a:rect r="r" b="b" t="t" l="l"/>
            <a:pathLst>
              <a:path h="1760358" w="2278781">
                <a:moveTo>
                  <a:pt x="0" y="0"/>
                </a:moveTo>
                <a:lnTo>
                  <a:pt x="2278781" y="0"/>
                </a:lnTo>
                <a:lnTo>
                  <a:pt x="2278781" y="1760358"/>
                </a:lnTo>
                <a:lnTo>
                  <a:pt x="0" y="17603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920107" y="5029620"/>
            <a:ext cx="3715260" cy="4114800"/>
          </a:xfrm>
          <a:custGeom>
            <a:avLst/>
            <a:gdLst/>
            <a:ahLst/>
            <a:cxnLst/>
            <a:rect r="r" b="b" t="t" l="l"/>
            <a:pathLst>
              <a:path h="4114800" w="3715260">
                <a:moveTo>
                  <a:pt x="0" y="0"/>
                </a:moveTo>
                <a:lnTo>
                  <a:pt x="3715260" y="0"/>
                </a:lnTo>
                <a:lnTo>
                  <a:pt x="37152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48606" y="4529295"/>
            <a:ext cx="3368992" cy="4114800"/>
          </a:xfrm>
          <a:custGeom>
            <a:avLst/>
            <a:gdLst/>
            <a:ahLst/>
            <a:cxnLst/>
            <a:rect r="r" b="b" t="t" l="l"/>
            <a:pathLst>
              <a:path h="4114800" w="3368992">
                <a:moveTo>
                  <a:pt x="0" y="0"/>
                </a:moveTo>
                <a:lnTo>
                  <a:pt x="3368993" y="0"/>
                </a:lnTo>
                <a:lnTo>
                  <a:pt x="33689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72093" y="1897244"/>
            <a:ext cx="9596924" cy="245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44"/>
              </a:lnSpc>
            </a:pPr>
            <a:r>
              <a:rPr lang="en-US" sz="9699" spc="-484">
                <a:solidFill>
                  <a:srgbClr val="000000"/>
                </a:solidFill>
                <a:latin typeface="Helvetica World Bold"/>
              </a:rPr>
              <a:t>IOT </a:t>
            </a:r>
          </a:p>
          <a:p>
            <a:pPr algn="l" marL="0" indent="0" lvl="0">
              <a:lnSpc>
                <a:spcPts val="8244"/>
              </a:lnSpc>
              <a:spcBef>
                <a:spcPct val="0"/>
              </a:spcBef>
            </a:pPr>
            <a:r>
              <a:rPr lang="en-US" sz="9699" spc="-484">
                <a:solidFill>
                  <a:srgbClr val="000000"/>
                </a:solidFill>
                <a:latin typeface="Helvetica World Bold"/>
              </a:rPr>
              <a:t>Intergration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8675" y="4281009"/>
            <a:ext cx="8840317" cy="48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79"/>
              </a:lnSpc>
            </a:pPr>
            <a:r>
              <a:rPr lang="en-US" sz="3999" spc="-59">
                <a:solidFill>
                  <a:srgbClr val="000000"/>
                </a:solidFill>
                <a:latin typeface="TT Interphases"/>
              </a:rPr>
              <a:t>1. Microcontroller</a:t>
            </a:r>
          </a:p>
          <a:p>
            <a:pPr>
              <a:lnSpc>
                <a:spcPts val="6479"/>
              </a:lnSpc>
            </a:pPr>
            <a:r>
              <a:rPr lang="en-US" sz="3999" spc="-59">
                <a:solidFill>
                  <a:srgbClr val="000000"/>
                </a:solidFill>
                <a:latin typeface="TT Interphases"/>
              </a:rPr>
              <a:t>2. WiFi</a:t>
            </a:r>
          </a:p>
          <a:p>
            <a:pPr>
              <a:lnSpc>
                <a:spcPts val="6479"/>
              </a:lnSpc>
            </a:pPr>
            <a:r>
              <a:rPr lang="en-US" sz="3999" spc="-59">
                <a:solidFill>
                  <a:srgbClr val="000000"/>
                </a:solidFill>
                <a:latin typeface="TT Interphases"/>
              </a:rPr>
              <a:t>3. Cloud database</a:t>
            </a:r>
          </a:p>
          <a:p>
            <a:pPr>
              <a:lnSpc>
                <a:spcPts val="6479"/>
              </a:lnSpc>
            </a:pPr>
            <a:r>
              <a:rPr lang="en-US" sz="3999" spc="-59">
                <a:solidFill>
                  <a:srgbClr val="000000"/>
                </a:solidFill>
                <a:latin typeface="TT Interphases"/>
              </a:rPr>
              <a:t>4. App/ Web interface</a:t>
            </a:r>
          </a:p>
          <a:p>
            <a:pPr>
              <a:lnSpc>
                <a:spcPts val="6479"/>
              </a:lnSpc>
            </a:pPr>
            <a:r>
              <a:rPr lang="en-US" sz="3999" spc="-59">
                <a:solidFill>
                  <a:srgbClr val="000000"/>
                </a:solidFill>
                <a:latin typeface="TT Interphases"/>
              </a:rPr>
              <a:t>5. Other additional features</a:t>
            </a:r>
          </a:p>
          <a:p>
            <a:pPr algn="l" marL="0" indent="0" lvl="0">
              <a:lnSpc>
                <a:spcPts val="6479"/>
              </a:lnSpc>
            </a:pPr>
          </a:p>
        </p:txBody>
      </p:sp>
    </p:spTree>
  </p:cSld>
  <p:clrMapOvr>
    <a:masterClrMapping/>
  </p:clrMapOvr>
  <p:transition spd="fast">
    <p:push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70886" y="1028700"/>
            <a:ext cx="5296142" cy="4147579"/>
            <a:chOff x="0" y="0"/>
            <a:chExt cx="1394869" cy="10923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4869" cy="1092366"/>
            </a:xfrm>
            <a:custGeom>
              <a:avLst/>
              <a:gdLst/>
              <a:ahLst/>
              <a:cxnLst/>
              <a:rect r="r" b="b" t="t" l="l"/>
              <a:pathLst>
                <a:path h="1092366" w="1394869">
                  <a:moveTo>
                    <a:pt x="33621" y="0"/>
                  </a:moveTo>
                  <a:lnTo>
                    <a:pt x="1361247" y="0"/>
                  </a:lnTo>
                  <a:cubicBezTo>
                    <a:pt x="1379816" y="0"/>
                    <a:pt x="1394869" y="15053"/>
                    <a:pt x="1394869" y="33621"/>
                  </a:cubicBezTo>
                  <a:lnTo>
                    <a:pt x="1394869" y="1058745"/>
                  </a:lnTo>
                  <a:cubicBezTo>
                    <a:pt x="1394869" y="1077314"/>
                    <a:pt x="1379816" y="1092366"/>
                    <a:pt x="1361247" y="1092366"/>
                  </a:cubicBezTo>
                  <a:lnTo>
                    <a:pt x="33621" y="1092366"/>
                  </a:lnTo>
                  <a:cubicBezTo>
                    <a:pt x="15053" y="1092366"/>
                    <a:pt x="0" y="1077314"/>
                    <a:pt x="0" y="1058745"/>
                  </a:cubicBezTo>
                  <a:lnTo>
                    <a:pt x="0" y="33621"/>
                  </a:lnTo>
                  <a:cubicBezTo>
                    <a:pt x="0" y="15053"/>
                    <a:pt x="15053" y="0"/>
                    <a:pt x="33621" y="0"/>
                  </a:cubicBezTo>
                  <a:close/>
                </a:path>
              </a:pathLst>
            </a:custGeom>
            <a:solidFill>
              <a:srgbClr val="3E44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04775"/>
              <a:ext cx="1394869" cy="987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-5985377" y="-12481427"/>
            <a:ext cx="15209254" cy="15209254"/>
            <a:chOff x="0" y="0"/>
            <a:chExt cx="20279006" cy="2027900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773236" y="1773236"/>
              <a:ext cx="16732534" cy="16732534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242" lIns="50242" bIns="50242" rIns="50242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279006" cy="20279006"/>
            </a:xfrm>
            <a:custGeom>
              <a:avLst/>
              <a:gdLst/>
              <a:ahLst/>
              <a:cxnLst/>
              <a:rect r="r" b="b" t="t" l="l"/>
              <a:pathLst>
                <a:path h="20279006" w="20279006">
                  <a:moveTo>
                    <a:pt x="0" y="0"/>
                  </a:moveTo>
                  <a:lnTo>
                    <a:pt x="20279006" y="0"/>
                  </a:lnTo>
                  <a:lnTo>
                    <a:pt x="20279006" y="20279006"/>
                  </a:lnTo>
                  <a:lnTo>
                    <a:pt x="0" y="20279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773236" y="1741744"/>
              <a:ext cx="16732534" cy="16795518"/>
            </a:xfrm>
            <a:custGeom>
              <a:avLst/>
              <a:gdLst/>
              <a:ahLst/>
              <a:cxnLst/>
              <a:rect r="r" b="b" t="t" l="l"/>
              <a:pathLst>
                <a:path h="16795518" w="16732534">
                  <a:moveTo>
                    <a:pt x="0" y="0"/>
                  </a:moveTo>
                  <a:lnTo>
                    <a:pt x="16732534" y="0"/>
                  </a:lnTo>
                  <a:lnTo>
                    <a:pt x="16732534" y="16795518"/>
                  </a:lnTo>
                  <a:lnTo>
                    <a:pt x="0" y="1679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35062" y="1797762"/>
            <a:ext cx="4897839" cy="3441898"/>
            <a:chOff x="0" y="0"/>
            <a:chExt cx="1289966" cy="9065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89966" cy="906508"/>
            </a:xfrm>
            <a:custGeom>
              <a:avLst/>
              <a:gdLst/>
              <a:ahLst/>
              <a:cxnLst/>
              <a:rect r="r" b="b" t="t" l="l"/>
              <a:pathLst>
                <a:path h="906508" w="1289966">
                  <a:moveTo>
                    <a:pt x="36356" y="0"/>
                  </a:moveTo>
                  <a:lnTo>
                    <a:pt x="1253610" y="0"/>
                  </a:lnTo>
                  <a:cubicBezTo>
                    <a:pt x="1273689" y="0"/>
                    <a:pt x="1289966" y="16277"/>
                    <a:pt x="1289966" y="36356"/>
                  </a:cubicBezTo>
                  <a:lnTo>
                    <a:pt x="1289966" y="870153"/>
                  </a:lnTo>
                  <a:cubicBezTo>
                    <a:pt x="1289966" y="890231"/>
                    <a:pt x="1273689" y="906508"/>
                    <a:pt x="1253610" y="906508"/>
                  </a:cubicBezTo>
                  <a:lnTo>
                    <a:pt x="36356" y="906508"/>
                  </a:lnTo>
                  <a:cubicBezTo>
                    <a:pt x="16277" y="906508"/>
                    <a:pt x="0" y="890231"/>
                    <a:pt x="0" y="870153"/>
                  </a:cubicBezTo>
                  <a:lnTo>
                    <a:pt x="0" y="36356"/>
                  </a:lnTo>
                  <a:cubicBezTo>
                    <a:pt x="0" y="16277"/>
                    <a:pt x="16277" y="0"/>
                    <a:pt x="36356" y="0"/>
                  </a:cubicBezTo>
                  <a:close/>
                </a:path>
              </a:pathLst>
            </a:custGeom>
            <a:solidFill>
              <a:srgbClr val="3E44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04775"/>
              <a:ext cx="1289966" cy="801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35062" y="1987023"/>
            <a:ext cx="4685373" cy="468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3"/>
              </a:lnSpc>
            </a:pPr>
            <a:r>
              <a:rPr lang="en-US" sz="3379" spc="-50">
                <a:solidFill>
                  <a:srgbClr val="EDEDED"/>
                </a:solidFill>
                <a:latin typeface="TT Interphases Bold"/>
              </a:rPr>
              <a:t>Microcontroller</a:t>
            </a:r>
          </a:p>
          <a:p>
            <a:pPr algn="ctr">
              <a:lnSpc>
                <a:spcPts val="1923"/>
              </a:lnSpc>
            </a:pPr>
          </a:p>
          <a:p>
            <a:pPr marL="513837" indent="-256918" lvl="1">
              <a:lnSpc>
                <a:spcPts val="3093"/>
              </a:lnSpc>
              <a:buFont typeface="Arial"/>
              <a:buChar char="•"/>
            </a:pPr>
            <a:r>
              <a:rPr lang="en-US" sz="2379" spc="-35">
                <a:solidFill>
                  <a:srgbClr val="EDEDED"/>
                </a:solidFill>
                <a:latin typeface="TT Interphases"/>
              </a:rPr>
              <a:t>ESP32 - Dual core            microcontroller</a:t>
            </a:r>
          </a:p>
          <a:p>
            <a:pPr marL="1027673" indent="-342558" lvl="2">
              <a:lnSpc>
                <a:spcPts val="3093"/>
              </a:lnSpc>
              <a:buFont typeface="Arial"/>
              <a:buChar char="⚬"/>
            </a:pPr>
            <a:r>
              <a:rPr lang="en-US" sz="2379" spc="-35">
                <a:solidFill>
                  <a:srgbClr val="EDEDED"/>
                </a:solidFill>
                <a:latin typeface="TT Interphases"/>
              </a:rPr>
              <a:t>Core 1 - Synchronous    operations</a:t>
            </a:r>
          </a:p>
          <a:p>
            <a:pPr marL="1027673" indent="-342558" lvl="2">
              <a:lnSpc>
                <a:spcPts val="3093"/>
              </a:lnSpc>
              <a:buFont typeface="Arial"/>
              <a:buChar char="⚬"/>
            </a:pPr>
            <a:r>
              <a:rPr lang="en-US" sz="2379" spc="-35">
                <a:solidFill>
                  <a:srgbClr val="EDEDED"/>
                </a:solidFill>
                <a:latin typeface="TT Interphases"/>
              </a:rPr>
              <a:t>Core 2 - Wireless communication</a:t>
            </a:r>
          </a:p>
          <a:p>
            <a:pPr algn="ctr">
              <a:lnSpc>
                <a:spcPts val="3093"/>
              </a:lnSpc>
            </a:pPr>
          </a:p>
          <a:p>
            <a:pPr algn="ctr">
              <a:lnSpc>
                <a:spcPts val="3093"/>
              </a:lnSpc>
            </a:pPr>
          </a:p>
          <a:p>
            <a:pPr algn="ctr">
              <a:lnSpc>
                <a:spcPts val="3093"/>
              </a:lnSpc>
            </a:pPr>
          </a:p>
          <a:p>
            <a:pPr algn="ctr">
              <a:lnSpc>
                <a:spcPts val="3093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3569440" y="5618769"/>
            <a:ext cx="2729986" cy="2729986"/>
            <a:chOff x="0" y="0"/>
            <a:chExt cx="3639982" cy="36399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9982" cy="3639982"/>
            </a:xfrm>
            <a:custGeom>
              <a:avLst/>
              <a:gdLst/>
              <a:ahLst/>
              <a:cxnLst/>
              <a:rect r="r" b="b" t="t" l="l"/>
              <a:pathLst>
                <a:path h="3639982" w="3639982">
                  <a:moveTo>
                    <a:pt x="0" y="0"/>
                  </a:moveTo>
                  <a:lnTo>
                    <a:pt x="3639982" y="0"/>
                  </a:lnTo>
                  <a:lnTo>
                    <a:pt x="3639982" y="3639982"/>
                  </a:lnTo>
                  <a:lnTo>
                    <a:pt x="0" y="3639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73039" y="367593"/>
              <a:ext cx="2893903" cy="2904796"/>
            </a:xfrm>
            <a:custGeom>
              <a:avLst/>
              <a:gdLst/>
              <a:ahLst/>
              <a:cxnLst/>
              <a:rect r="r" b="b" t="t" l="l"/>
              <a:pathLst>
                <a:path h="2904796" w="2893903">
                  <a:moveTo>
                    <a:pt x="0" y="0"/>
                  </a:moveTo>
                  <a:lnTo>
                    <a:pt x="2893904" y="0"/>
                  </a:lnTo>
                  <a:lnTo>
                    <a:pt x="2893904" y="2904796"/>
                  </a:lnTo>
                  <a:lnTo>
                    <a:pt x="0" y="2904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619013" y="6519820"/>
            <a:ext cx="2872407" cy="2872407"/>
            <a:chOff x="0" y="0"/>
            <a:chExt cx="3829875" cy="38298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29875" cy="3829875"/>
            </a:xfrm>
            <a:custGeom>
              <a:avLst/>
              <a:gdLst/>
              <a:ahLst/>
              <a:cxnLst/>
              <a:rect r="r" b="b" t="t" l="l"/>
              <a:pathLst>
                <a:path h="3829875" w="3829875">
                  <a:moveTo>
                    <a:pt x="0" y="0"/>
                  </a:moveTo>
                  <a:lnTo>
                    <a:pt x="3829875" y="0"/>
                  </a:lnTo>
                  <a:lnTo>
                    <a:pt x="3829875" y="3829875"/>
                  </a:lnTo>
                  <a:lnTo>
                    <a:pt x="0" y="3829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73888" y="468464"/>
              <a:ext cx="2882099" cy="2892947"/>
            </a:xfrm>
            <a:custGeom>
              <a:avLst/>
              <a:gdLst/>
              <a:ahLst/>
              <a:cxnLst/>
              <a:rect r="r" b="b" t="t" l="l"/>
              <a:pathLst>
                <a:path h="2892947" w="2882099">
                  <a:moveTo>
                    <a:pt x="0" y="0"/>
                  </a:moveTo>
                  <a:lnTo>
                    <a:pt x="2882099" y="0"/>
                  </a:lnTo>
                  <a:lnTo>
                    <a:pt x="2882099" y="2892947"/>
                  </a:lnTo>
                  <a:lnTo>
                    <a:pt x="0" y="2892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5668384" y="5547559"/>
            <a:ext cx="2872407" cy="2872407"/>
            <a:chOff x="0" y="0"/>
            <a:chExt cx="3829875" cy="38298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829875" cy="3829875"/>
            </a:xfrm>
            <a:custGeom>
              <a:avLst/>
              <a:gdLst/>
              <a:ahLst/>
              <a:cxnLst/>
              <a:rect r="r" b="b" t="t" l="l"/>
              <a:pathLst>
                <a:path h="3829875" w="3829875">
                  <a:moveTo>
                    <a:pt x="0" y="0"/>
                  </a:moveTo>
                  <a:lnTo>
                    <a:pt x="3829875" y="0"/>
                  </a:lnTo>
                  <a:lnTo>
                    <a:pt x="3829875" y="3829875"/>
                  </a:lnTo>
                  <a:lnTo>
                    <a:pt x="0" y="3829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46922" y="459768"/>
              <a:ext cx="2936030" cy="2910340"/>
            </a:xfrm>
            <a:custGeom>
              <a:avLst/>
              <a:gdLst/>
              <a:ahLst/>
              <a:cxnLst/>
              <a:rect r="r" b="b" t="t" l="l"/>
              <a:pathLst>
                <a:path h="2910340" w="2936030">
                  <a:moveTo>
                    <a:pt x="0" y="0"/>
                  </a:moveTo>
                  <a:lnTo>
                    <a:pt x="2936031" y="0"/>
                  </a:lnTo>
                  <a:lnTo>
                    <a:pt x="2936031" y="2910340"/>
                  </a:lnTo>
                  <a:lnTo>
                    <a:pt x="0" y="2910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2983982" y="1450940"/>
            <a:ext cx="350770" cy="350770"/>
          </a:xfrm>
          <a:custGeom>
            <a:avLst/>
            <a:gdLst/>
            <a:ahLst/>
            <a:cxnLst/>
            <a:rect r="r" b="b" t="t" l="l"/>
            <a:pathLst>
              <a:path h="350770" w="350770">
                <a:moveTo>
                  <a:pt x="0" y="0"/>
                </a:moveTo>
                <a:lnTo>
                  <a:pt x="350769" y="0"/>
                </a:lnTo>
                <a:lnTo>
                  <a:pt x="350769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205013" y="4149960"/>
            <a:ext cx="350770" cy="350770"/>
          </a:xfrm>
          <a:custGeom>
            <a:avLst/>
            <a:gdLst/>
            <a:ahLst/>
            <a:cxnLst/>
            <a:rect r="r" b="b" t="t" l="l"/>
            <a:pathLst>
              <a:path h="350770" w="350770">
                <a:moveTo>
                  <a:pt x="0" y="0"/>
                </a:moveTo>
                <a:lnTo>
                  <a:pt x="350770" y="0"/>
                </a:lnTo>
                <a:lnTo>
                  <a:pt x="350770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199898" y="8562841"/>
            <a:ext cx="20940455" cy="8460221"/>
          </a:xfrm>
          <a:custGeom>
            <a:avLst/>
            <a:gdLst/>
            <a:ahLst/>
            <a:cxnLst/>
            <a:rect r="r" b="b" t="t" l="l"/>
            <a:pathLst>
              <a:path h="8460221" w="20940455">
                <a:moveTo>
                  <a:pt x="0" y="0"/>
                </a:moveTo>
                <a:lnTo>
                  <a:pt x="20940454" y="0"/>
                </a:lnTo>
                <a:lnTo>
                  <a:pt x="20940454" y="8460220"/>
                </a:lnTo>
                <a:lnTo>
                  <a:pt x="0" y="846022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-47247" t="0" r="-133645" b="-138704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8631660" y="6235074"/>
            <a:ext cx="4897839" cy="3441898"/>
            <a:chOff x="0" y="0"/>
            <a:chExt cx="1289966" cy="90650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89966" cy="906508"/>
            </a:xfrm>
            <a:custGeom>
              <a:avLst/>
              <a:gdLst/>
              <a:ahLst/>
              <a:cxnLst/>
              <a:rect r="r" b="b" t="t" l="l"/>
              <a:pathLst>
                <a:path h="906508" w="1289966">
                  <a:moveTo>
                    <a:pt x="36356" y="0"/>
                  </a:moveTo>
                  <a:lnTo>
                    <a:pt x="1253610" y="0"/>
                  </a:lnTo>
                  <a:cubicBezTo>
                    <a:pt x="1273689" y="0"/>
                    <a:pt x="1289966" y="16277"/>
                    <a:pt x="1289966" y="36356"/>
                  </a:cubicBezTo>
                  <a:lnTo>
                    <a:pt x="1289966" y="870153"/>
                  </a:lnTo>
                  <a:cubicBezTo>
                    <a:pt x="1289966" y="890231"/>
                    <a:pt x="1273689" y="906508"/>
                    <a:pt x="1253610" y="906508"/>
                  </a:cubicBezTo>
                  <a:lnTo>
                    <a:pt x="36356" y="906508"/>
                  </a:lnTo>
                  <a:cubicBezTo>
                    <a:pt x="16277" y="906508"/>
                    <a:pt x="0" y="890231"/>
                    <a:pt x="0" y="870153"/>
                  </a:cubicBezTo>
                  <a:lnTo>
                    <a:pt x="0" y="36356"/>
                  </a:lnTo>
                  <a:cubicBezTo>
                    <a:pt x="0" y="16277"/>
                    <a:pt x="16277" y="0"/>
                    <a:pt x="36356" y="0"/>
                  </a:cubicBezTo>
                  <a:close/>
                </a:path>
              </a:pathLst>
            </a:custGeom>
            <a:solidFill>
              <a:srgbClr val="3E44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104775"/>
              <a:ext cx="1289966" cy="801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6170886" y="1597750"/>
            <a:ext cx="5025550" cy="4715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7"/>
              </a:lnSpc>
            </a:pPr>
            <a:r>
              <a:rPr lang="en-US" sz="3451" spc="-51">
                <a:solidFill>
                  <a:srgbClr val="EDEDED"/>
                </a:solidFill>
                <a:latin typeface="TT Interphases Bold"/>
              </a:rPr>
              <a:t>Wi-Fi </a:t>
            </a:r>
          </a:p>
          <a:p>
            <a:pPr algn="ctr">
              <a:lnSpc>
                <a:spcPts val="1314"/>
              </a:lnSpc>
            </a:pPr>
          </a:p>
          <a:p>
            <a:pPr marL="524778" indent="-262389" lvl="1">
              <a:lnSpc>
                <a:spcPts val="3159"/>
              </a:lnSpc>
              <a:buFont typeface="Arial"/>
              <a:buChar char="•"/>
            </a:pPr>
            <a:r>
              <a:rPr lang="en-US" sz="2430" spc="-36">
                <a:solidFill>
                  <a:srgbClr val="EDEDED"/>
                </a:solidFill>
                <a:latin typeface="TT Interphases"/>
              </a:rPr>
              <a:t>The wireless connectivity through Wi-Fi enables communication between the telescope mount and the mobile app through a cloud database.</a:t>
            </a:r>
          </a:p>
          <a:p>
            <a:pPr>
              <a:lnSpc>
                <a:spcPts val="3159"/>
              </a:lnSpc>
            </a:pPr>
          </a:p>
          <a:p>
            <a:pPr algn="ctr">
              <a:lnSpc>
                <a:spcPts val="3159"/>
              </a:lnSpc>
            </a:pPr>
          </a:p>
          <a:p>
            <a:pPr algn="ctr">
              <a:lnSpc>
                <a:spcPts val="3159"/>
              </a:lnSpc>
            </a:pPr>
          </a:p>
          <a:p>
            <a:pPr algn="ctr">
              <a:lnSpc>
                <a:spcPts val="3159"/>
              </a:lnSpc>
            </a:pPr>
          </a:p>
          <a:p>
            <a:pPr algn="ctr">
              <a:lnSpc>
                <a:spcPts val="3159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8452143" y="6628503"/>
            <a:ext cx="5256873" cy="3840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3"/>
              </a:lnSpc>
            </a:pPr>
            <a:r>
              <a:rPr lang="en-US" sz="3379" spc="-50">
                <a:solidFill>
                  <a:srgbClr val="EDEDED"/>
                </a:solidFill>
                <a:latin typeface="TT Interphases Bold"/>
              </a:rPr>
              <a:t>Other</a:t>
            </a:r>
          </a:p>
          <a:p>
            <a:pPr algn="ctr">
              <a:lnSpc>
                <a:spcPts val="1404"/>
              </a:lnSpc>
            </a:pPr>
          </a:p>
          <a:p>
            <a:pPr marL="513837" indent="-256918" lvl="1">
              <a:lnSpc>
                <a:spcPts val="3093"/>
              </a:lnSpc>
              <a:buFont typeface="Arial"/>
              <a:buChar char="•"/>
            </a:pPr>
            <a:r>
              <a:rPr lang="en-US" sz="2379" spc="-35">
                <a:solidFill>
                  <a:srgbClr val="EDEDED"/>
                </a:solidFill>
                <a:latin typeface="TT Interphases"/>
              </a:rPr>
              <a:t>GPS location of the mobile device.</a:t>
            </a:r>
          </a:p>
          <a:p>
            <a:pPr marL="513837" indent="-256918" lvl="1">
              <a:lnSpc>
                <a:spcPts val="3093"/>
              </a:lnSpc>
              <a:buFont typeface="Arial"/>
              <a:buChar char="•"/>
            </a:pPr>
            <a:r>
              <a:rPr lang="en-US" sz="2379" spc="-35">
                <a:solidFill>
                  <a:srgbClr val="EDEDED"/>
                </a:solidFill>
                <a:latin typeface="TT Interphases"/>
              </a:rPr>
              <a:t>Magnetometer to identify North.</a:t>
            </a:r>
          </a:p>
          <a:p>
            <a:pPr marL="513837" indent="-256918" lvl="1">
              <a:lnSpc>
                <a:spcPts val="3093"/>
              </a:lnSpc>
              <a:buFont typeface="Arial"/>
              <a:buChar char="•"/>
            </a:pPr>
            <a:r>
              <a:rPr lang="en-US" sz="2379" spc="-35">
                <a:solidFill>
                  <a:srgbClr val="EDEDED"/>
                </a:solidFill>
                <a:latin typeface="TT Interphases"/>
              </a:rPr>
              <a:t>Ensures precise movement and positioning of the telescope mount.</a:t>
            </a:r>
          </a:p>
          <a:p>
            <a:pPr algn="ctr">
              <a:lnSpc>
                <a:spcPts val="3093"/>
              </a:lnSpc>
            </a:pPr>
          </a:p>
          <a:p>
            <a:pPr algn="ctr">
              <a:lnSpc>
                <a:spcPts val="3093"/>
              </a:lnSpc>
            </a:pPr>
          </a:p>
          <a:p>
            <a:pPr algn="ctr">
              <a:lnSpc>
                <a:spcPts val="3093"/>
              </a:lnSpc>
            </a:pPr>
          </a:p>
          <a:p>
            <a:pPr algn="ctr">
              <a:lnSpc>
                <a:spcPts val="3093"/>
              </a:lnSpc>
            </a:pPr>
          </a:p>
        </p:txBody>
      </p:sp>
      <p:grpSp>
        <p:nvGrpSpPr>
          <p:cNvPr name="Group 33" id="33"/>
          <p:cNvGrpSpPr/>
          <p:nvPr/>
        </p:nvGrpSpPr>
        <p:grpSpPr>
          <a:xfrm rot="0">
            <a:off x="12286362" y="995921"/>
            <a:ext cx="5296142" cy="4147579"/>
            <a:chOff x="0" y="0"/>
            <a:chExt cx="1394869" cy="109236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94869" cy="1092366"/>
            </a:xfrm>
            <a:custGeom>
              <a:avLst/>
              <a:gdLst/>
              <a:ahLst/>
              <a:cxnLst/>
              <a:rect r="r" b="b" t="t" l="l"/>
              <a:pathLst>
                <a:path h="1092366" w="1394869">
                  <a:moveTo>
                    <a:pt x="33621" y="0"/>
                  </a:moveTo>
                  <a:lnTo>
                    <a:pt x="1361247" y="0"/>
                  </a:lnTo>
                  <a:cubicBezTo>
                    <a:pt x="1379816" y="0"/>
                    <a:pt x="1394869" y="15053"/>
                    <a:pt x="1394869" y="33621"/>
                  </a:cubicBezTo>
                  <a:lnTo>
                    <a:pt x="1394869" y="1058745"/>
                  </a:lnTo>
                  <a:cubicBezTo>
                    <a:pt x="1394869" y="1077314"/>
                    <a:pt x="1379816" y="1092366"/>
                    <a:pt x="1361247" y="1092366"/>
                  </a:cubicBezTo>
                  <a:lnTo>
                    <a:pt x="33621" y="1092366"/>
                  </a:lnTo>
                  <a:cubicBezTo>
                    <a:pt x="15053" y="1092366"/>
                    <a:pt x="0" y="1077314"/>
                    <a:pt x="0" y="1058745"/>
                  </a:cubicBezTo>
                  <a:lnTo>
                    <a:pt x="0" y="33621"/>
                  </a:lnTo>
                  <a:cubicBezTo>
                    <a:pt x="0" y="15053"/>
                    <a:pt x="15053" y="0"/>
                    <a:pt x="33621" y="0"/>
                  </a:cubicBezTo>
                  <a:close/>
                </a:path>
              </a:pathLst>
            </a:custGeom>
            <a:solidFill>
              <a:srgbClr val="3E44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104775"/>
              <a:ext cx="1394869" cy="987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2286362" y="1454012"/>
            <a:ext cx="5053375" cy="5363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7"/>
              </a:lnSpc>
            </a:pPr>
            <a:r>
              <a:rPr lang="en-US" sz="3451" spc="-51">
                <a:solidFill>
                  <a:srgbClr val="EDEDED"/>
                </a:solidFill>
                <a:latin typeface="TT Interphases Bold"/>
              </a:rPr>
              <a:t>Database Integration</a:t>
            </a:r>
          </a:p>
          <a:p>
            <a:pPr algn="ctr">
              <a:lnSpc>
                <a:spcPts val="1313"/>
              </a:lnSpc>
            </a:pPr>
          </a:p>
          <a:p>
            <a:pPr marL="524637" indent="-262318" lvl="1">
              <a:lnSpc>
                <a:spcPts val="3158"/>
              </a:lnSpc>
              <a:buFont typeface="Arial"/>
              <a:buChar char="•"/>
            </a:pPr>
            <a:r>
              <a:rPr lang="en-US" sz="2429" spc="-36">
                <a:solidFill>
                  <a:srgbClr val="EDEDED"/>
                </a:solidFill>
                <a:latin typeface="TT Interphases"/>
              </a:rPr>
              <a:t>Online database to store coordinates of stars and planets.</a:t>
            </a:r>
          </a:p>
          <a:p>
            <a:pPr marL="524637" indent="-262318" lvl="1">
              <a:lnSpc>
                <a:spcPts val="3158"/>
              </a:lnSpc>
              <a:buFont typeface="Arial"/>
              <a:buChar char="•"/>
            </a:pPr>
            <a:r>
              <a:rPr lang="en-US" sz="2429" spc="-36">
                <a:solidFill>
                  <a:srgbClr val="EDEDED"/>
                </a:solidFill>
                <a:latin typeface="TT Interphases"/>
              </a:rPr>
              <a:t>Enables dynamic updates.</a:t>
            </a:r>
          </a:p>
          <a:p>
            <a:pPr marL="524637" indent="-262318" lvl="1">
              <a:lnSpc>
                <a:spcPts val="3158"/>
              </a:lnSpc>
              <a:buFont typeface="Arial"/>
              <a:buChar char="•"/>
            </a:pPr>
            <a:r>
              <a:rPr lang="en-US" sz="2429" spc="-36">
                <a:solidFill>
                  <a:srgbClr val="EDEDED"/>
                </a:solidFill>
                <a:latin typeface="TT Interphases"/>
              </a:rPr>
              <a:t>Ensures the users to have the latest data.</a:t>
            </a:r>
          </a:p>
          <a:p>
            <a:pPr algn="ctr">
              <a:lnSpc>
                <a:spcPts val="4487"/>
              </a:lnSpc>
            </a:pPr>
          </a:p>
          <a:p>
            <a:pPr algn="ctr">
              <a:lnSpc>
                <a:spcPts val="4487"/>
              </a:lnSpc>
            </a:pPr>
          </a:p>
          <a:p>
            <a:pPr algn="ctr">
              <a:lnSpc>
                <a:spcPts val="4487"/>
              </a:lnSpc>
            </a:pPr>
          </a:p>
          <a:p>
            <a:pPr algn="ctr">
              <a:lnSpc>
                <a:spcPts val="4487"/>
              </a:lnSpc>
            </a:pPr>
          </a:p>
          <a:p>
            <a:pPr algn="ctr">
              <a:lnSpc>
                <a:spcPts val="3159"/>
              </a:lnSpc>
            </a:pPr>
          </a:p>
        </p:txBody>
      </p:sp>
      <p:grpSp>
        <p:nvGrpSpPr>
          <p:cNvPr name="Group 37" id="37"/>
          <p:cNvGrpSpPr/>
          <p:nvPr/>
        </p:nvGrpSpPr>
        <p:grpSpPr>
          <a:xfrm rot="0">
            <a:off x="2249668" y="5874130"/>
            <a:ext cx="5296142" cy="4147579"/>
            <a:chOff x="0" y="0"/>
            <a:chExt cx="1394869" cy="109236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394869" cy="1092366"/>
            </a:xfrm>
            <a:custGeom>
              <a:avLst/>
              <a:gdLst/>
              <a:ahLst/>
              <a:cxnLst/>
              <a:rect r="r" b="b" t="t" l="l"/>
              <a:pathLst>
                <a:path h="1092366" w="1394869">
                  <a:moveTo>
                    <a:pt x="33621" y="0"/>
                  </a:moveTo>
                  <a:lnTo>
                    <a:pt x="1361247" y="0"/>
                  </a:lnTo>
                  <a:cubicBezTo>
                    <a:pt x="1379816" y="0"/>
                    <a:pt x="1394869" y="15053"/>
                    <a:pt x="1394869" y="33621"/>
                  </a:cubicBezTo>
                  <a:lnTo>
                    <a:pt x="1394869" y="1058745"/>
                  </a:lnTo>
                  <a:cubicBezTo>
                    <a:pt x="1394869" y="1077314"/>
                    <a:pt x="1379816" y="1092366"/>
                    <a:pt x="1361247" y="1092366"/>
                  </a:cubicBezTo>
                  <a:lnTo>
                    <a:pt x="33621" y="1092366"/>
                  </a:lnTo>
                  <a:cubicBezTo>
                    <a:pt x="15053" y="1092366"/>
                    <a:pt x="0" y="1077314"/>
                    <a:pt x="0" y="1058745"/>
                  </a:cubicBezTo>
                  <a:lnTo>
                    <a:pt x="0" y="33621"/>
                  </a:lnTo>
                  <a:cubicBezTo>
                    <a:pt x="0" y="15053"/>
                    <a:pt x="15053" y="0"/>
                    <a:pt x="33621" y="0"/>
                  </a:cubicBezTo>
                  <a:close/>
                </a:path>
              </a:pathLst>
            </a:custGeom>
            <a:solidFill>
              <a:srgbClr val="3E44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104775"/>
              <a:ext cx="1394869" cy="987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2049268" y="6008841"/>
            <a:ext cx="5496542" cy="501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3"/>
              </a:lnSpc>
            </a:pPr>
            <a:r>
              <a:rPr lang="en-US" sz="3379" spc="-50">
                <a:solidFill>
                  <a:srgbClr val="EDEDED"/>
                </a:solidFill>
                <a:latin typeface="TT Interphases Bold"/>
              </a:rPr>
              <a:t>App / Web Interface</a:t>
            </a:r>
          </a:p>
          <a:p>
            <a:pPr algn="ctr">
              <a:lnSpc>
                <a:spcPts val="1404"/>
              </a:lnSpc>
            </a:pPr>
          </a:p>
          <a:p>
            <a:pPr marL="513837" indent="-256918" lvl="1">
              <a:lnSpc>
                <a:spcPts val="3093"/>
              </a:lnSpc>
              <a:buFont typeface="Arial"/>
              <a:buChar char="•"/>
            </a:pPr>
            <a:r>
              <a:rPr lang="en-US" sz="2379" spc="-35">
                <a:solidFill>
                  <a:srgbClr val="EDEDED"/>
                </a:solidFill>
                <a:latin typeface="TT Interphases"/>
              </a:rPr>
              <a:t>Seamless interface for the user for selecting and tracking celestial objects.</a:t>
            </a:r>
          </a:p>
          <a:p>
            <a:pPr marL="513837" indent="-256918" lvl="1">
              <a:lnSpc>
                <a:spcPts val="3093"/>
              </a:lnSpc>
              <a:buFont typeface="Arial"/>
              <a:buChar char="•"/>
            </a:pPr>
            <a:r>
              <a:rPr lang="en-US" sz="2379" spc="-35">
                <a:solidFill>
                  <a:srgbClr val="EDEDED"/>
                </a:solidFill>
                <a:latin typeface="TT Interphases"/>
              </a:rPr>
              <a:t>The app / web interface communicates to the telescope mount, guiding it to the desired location.</a:t>
            </a:r>
          </a:p>
          <a:p>
            <a:pPr algn="ctr">
              <a:lnSpc>
                <a:spcPts val="3093"/>
              </a:lnSpc>
            </a:pPr>
          </a:p>
          <a:p>
            <a:pPr algn="ctr">
              <a:lnSpc>
                <a:spcPts val="3093"/>
              </a:lnSpc>
            </a:pPr>
          </a:p>
          <a:p>
            <a:pPr algn="ctr">
              <a:lnSpc>
                <a:spcPts val="3093"/>
              </a:lnSpc>
            </a:pPr>
          </a:p>
          <a:p>
            <a:pPr algn="ctr">
              <a:lnSpc>
                <a:spcPts val="3093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52408" y="-2461127"/>
            <a:ext cx="15209254" cy="15209254"/>
            <a:chOff x="0" y="0"/>
            <a:chExt cx="20279006" cy="2027900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773236" y="1773236"/>
              <a:ext cx="16732534" cy="16732534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242" lIns="50242" bIns="50242" rIns="50242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79006" cy="20279006"/>
            </a:xfrm>
            <a:custGeom>
              <a:avLst/>
              <a:gdLst/>
              <a:ahLst/>
              <a:cxnLst/>
              <a:rect r="r" b="b" t="t" l="l"/>
              <a:pathLst>
                <a:path h="20279006" w="20279006">
                  <a:moveTo>
                    <a:pt x="0" y="0"/>
                  </a:moveTo>
                  <a:lnTo>
                    <a:pt x="20279006" y="0"/>
                  </a:lnTo>
                  <a:lnTo>
                    <a:pt x="20279006" y="20279006"/>
                  </a:lnTo>
                  <a:lnTo>
                    <a:pt x="0" y="20279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73236" y="1741744"/>
              <a:ext cx="16732534" cy="16795518"/>
            </a:xfrm>
            <a:custGeom>
              <a:avLst/>
              <a:gdLst/>
              <a:ahLst/>
              <a:cxnLst/>
              <a:rect r="r" b="b" t="t" l="l"/>
              <a:pathLst>
                <a:path h="16795518" w="16732534">
                  <a:moveTo>
                    <a:pt x="0" y="0"/>
                  </a:moveTo>
                  <a:lnTo>
                    <a:pt x="16732534" y="0"/>
                  </a:lnTo>
                  <a:lnTo>
                    <a:pt x="16732534" y="16795518"/>
                  </a:lnTo>
                  <a:lnTo>
                    <a:pt x="0" y="1679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651983" y="8347798"/>
            <a:ext cx="796623" cy="796623"/>
          </a:xfrm>
          <a:custGeom>
            <a:avLst/>
            <a:gdLst/>
            <a:ahLst/>
            <a:cxnLst/>
            <a:rect r="r" b="b" t="t" l="l"/>
            <a:pathLst>
              <a:path h="796623" w="796623">
                <a:moveTo>
                  <a:pt x="0" y="0"/>
                </a:moveTo>
                <a:lnTo>
                  <a:pt x="796623" y="0"/>
                </a:lnTo>
                <a:lnTo>
                  <a:pt x="796623" y="796622"/>
                </a:lnTo>
                <a:lnTo>
                  <a:pt x="0" y="7966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52555" y="582534"/>
            <a:ext cx="433480" cy="433480"/>
          </a:xfrm>
          <a:custGeom>
            <a:avLst/>
            <a:gdLst/>
            <a:ahLst/>
            <a:cxnLst/>
            <a:rect r="r" b="b" t="t" l="l"/>
            <a:pathLst>
              <a:path h="433480" w="433480">
                <a:moveTo>
                  <a:pt x="0" y="0"/>
                </a:moveTo>
                <a:lnTo>
                  <a:pt x="433480" y="0"/>
                </a:lnTo>
                <a:lnTo>
                  <a:pt x="433480" y="433480"/>
                </a:lnTo>
                <a:lnTo>
                  <a:pt x="0" y="4334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83939">
            <a:off x="6353470" y="-70847"/>
            <a:ext cx="2932509" cy="2173722"/>
          </a:xfrm>
          <a:custGeom>
            <a:avLst/>
            <a:gdLst/>
            <a:ahLst/>
            <a:cxnLst/>
            <a:rect r="r" b="b" t="t" l="l"/>
            <a:pathLst>
              <a:path h="2173722" w="2932509">
                <a:moveTo>
                  <a:pt x="0" y="0"/>
                </a:moveTo>
                <a:lnTo>
                  <a:pt x="2932509" y="0"/>
                </a:lnTo>
                <a:lnTo>
                  <a:pt x="2932509" y="2173722"/>
                </a:lnTo>
                <a:lnTo>
                  <a:pt x="0" y="21737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622524" y="5143500"/>
            <a:ext cx="3368993" cy="4114800"/>
          </a:xfrm>
          <a:custGeom>
            <a:avLst/>
            <a:gdLst/>
            <a:ahLst/>
            <a:cxnLst/>
            <a:rect r="r" b="b" t="t" l="l"/>
            <a:pathLst>
              <a:path h="4114800" w="3368993">
                <a:moveTo>
                  <a:pt x="0" y="0"/>
                </a:moveTo>
                <a:lnTo>
                  <a:pt x="3368993" y="0"/>
                </a:lnTo>
                <a:lnTo>
                  <a:pt x="33689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18053" y="1940044"/>
            <a:ext cx="4038142" cy="4569326"/>
          </a:xfrm>
          <a:custGeom>
            <a:avLst/>
            <a:gdLst/>
            <a:ahLst/>
            <a:cxnLst/>
            <a:rect r="r" b="b" t="t" l="l"/>
            <a:pathLst>
              <a:path h="4569326" w="4038142">
                <a:moveTo>
                  <a:pt x="0" y="0"/>
                </a:moveTo>
                <a:lnTo>
                  <a:pt x="4038142" y="0"/>
                </a:lnTo>
                <a:lnTo>
                  <a:pt x="4038142" y="4569326"/>
                </a:lnTo>
                <a:lnTo>
                  <a:pt x="0" y="45693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21129" y="1085024"/>
            <a:ext cx="9596924" cy="205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69"/>
              </a:lnSpc>
              <a:spcBef>
                <a:spcPct val="0"/>
              </a:spcBef>
            </a:pPr>
            <a:r>
              <a:rPr lang="en-US" sz="8199" spc="-409">
                <a:solidFill>
                  <a:srgbClr val="000000"/>
                </a:solidFill>
                <a:latin typeface="Helvetica World Bold"/>
              </a:rPr>
              <a:t>Interconnection 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3326809"/>
            <a:ext cx="9218621" cy="590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 spc="-59">
                <a:solidFill>
                  <a:srgbClr val="000000"/>
                </a:solidFill>
                <a:latin typeface="TT Interphases"/>
              </a:rPr>
              <a:t>The microcontroller is the central hub, orchestrating communication between the telescope mount, databases, and the mobile app. </a:t>
            </a:r>
          </a:p>
          <a:p>
            <a:pPr marL="863598" indent="-431799" lvl="1">
              <a:lnSpc>
                <a:spcPts val="5199"/>
              </a:lnSpc>
              <a:buFont typeface="Arial"/>
              <a:buChar char="•"/>
            </a:pPr>
            <a:r>
              <a:rPr lang="en-US" sz="3999" spc="-59">
                <a:solidFill>
                  <a:srgbClr val="000000"/>
                </a:solidFill>
                <a:latin typeface="TT Interphases"/>
              </a:rPr>
              <a:t>WiFi facilitates data exchange, while the database integration ensures up-to-date information for accurate celestial tracking. </a:t>
            </a:r>
          </a:p>
          <a:p>
            <a:pPr algn="l" marL="0" indent="0" lvl="0">
              <a:lnSpc>
                <a:spcPts val="51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-5985377" y="-12481427"/>
            <a:ext cx="15209254" cy="15209254"/>
            <a:chOff x="0" y="0"/>
            <a:chExt cx="20279006" cy="2027900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773236" y="1773236"/>
              <a:ext cx="16732534" cy="16732534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242" lIns="50242" bIns="50242" rIns="50242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79006" cy="20279006"/>
            </a:xfrm>
            <a:custGeom>
              <a:avLst/>
              <a:gdLst/>
              <a:ahLst/>
              <a:cxnLst/>
              <a:rect r="r" b="b" t="t" l="l"/>
              <a:pathLst>
                <a:path h="20279006" w="20279006">
                  <a:moveTo>
                    <a:pt x="0" y="0"/>
                  </a:moveTo>
                  <a:lnTo>
                    <a:pt x="20279006" y="0"/>
                  </a:lnTo>
                  <a:lnTo>
                    <a:pt x="20279006" y="20279006"/>
                  </a:lnTo>
                  <a:lnTo>
                    <a:pt x="0" y="20279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73236" y="1741744"/>
              <a:ext cx="16732534" cy="16795518"/>
            </a:xfrm>
            <a:custGeom>
              <a:avLst/>
              <a:gdLst/>
              <a:ahLst/>
              <a:cxnLst/>
              <a:rect r="r" b="b" t="t" l="l"/>
              <a:pathLst>
                <a:path h="16795518" w="16732534">
                  <a:moveTo>
                    <a:pt x="0" y="0"/>
                  </a:moveTo>
                  <a:lnTo>
                    <a:pt x="16732534" y="0"/>
                  </a:lnTo>
                  <a:lnTo>
                    <a:pt x="16732534" y="16795518"/>
                  </a:lnTo>
                  <a:lnTo>
                    <a:pt x="0" y="1679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19200" y="2125560"/>
            <a:ext cx="15849600" cy="125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5"/>
              </a:lnSpc>
            </a:pPr>
            <a:r>
              <a:rPr lang="en-US" sz="9500" spc="-475">
                <a:solidFill>
                  <a:srgbClr val="EDEDED"/>
                </a:solidFill>
                <a:latin typeface="Helvetica World Bold"/>
              </a:rPr>
              <a:t>Scalability and Flexibility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983982" y="1450940"/>
            <a:ext cx="350770" cy="350770"/>
          </a:xfrm>
          <a:custGeom>
            <a:avLst/>
            <a:gdLst/>
            <a:ahLst/>
            <a:cxnLst/>
            <a:rect r="r" b="b" t="t" l="l"/>
            <a:pathLst>
              <a:path h="350770" w="350770">
                <a:moveTo>
                  <a:pt x="0" y="0"/>
                </a:moveTo>
                <a:lnTo>
                  <a:pt x="350769" y="0"/>
                </a:lnTo>
                <a:lnTo>
                  <a:pt x="350769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05013" y="4149960"/>
            <a:ext cx="350770" cy="350770"/>
          </a:xfrm>
          <a:custGeom>
            <a:avLst/>
            <a:gdLst/>
            <a:ahLst/>
            <a:cxnLst/>
            <a:rect r="r" b="b" t="t" l="l"/>
            <a:pathLst>
              <a:path h="350770" w="350770">
                <a:moveTo>
                  <a:pt x="0" y="0"/>
                </a:moveTo>
                <a:lnTo>
                  <a:pt x="350770" y="0"/>
                </a:lnTo>
                <a:lnTo>
                  <a:pt x="350770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34751" y="8145519"/>
            <a:ext cx="20940455" cy="8460221"/>
          </a:xfrm>
          <a:custGeom>
            <a:avLst/>
            <a:gdLst/>
            <a:ahLst/>
            <a:cxnLst/>
            <a:rect r="r" b="b" t="t" l="l"/>
            <a:pathLst>
              <a:path h="8460221" w="20940455">
                <a:moveTo>
                  <a:pt x="0" y="0"/>
                </a:moveTo>
                <a:lnTo>
                  <a:pt x="20940455" y="0"/>
                </a:lnTo>
                <a:lnTo>
                  <a:pt x="20940455" y="8460221"/>
                </a:lnTo>
                <a:lnTo>
                  <a:pt x="0" y="84602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7247" t="0" r="-133645" b="-13870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93241" y="4005430"/>
            <a:ext cx="12758142" cy="363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87" indent="-431793" lvl="1">
              <a:lnSpc>
                <a:spcPts val="9999"/>
              </a:lnSpc>
              <a:buFont typeface="Arial"/>
              <a:buChar char="•"/>
            </a:pPr>
            <a:r>
              <a:rPr lang="en-US" sz="3999" spc="-179">
                <a:solidFill>
                  <a:srgbClr val="EDEDED"/>
                </a:solidFill>
                <a:latin typeface="Open Sauce"/>
              </a:rPr>
              <a:t>Can be used with any typical small-scale telescopes.</a:t>
            </a:r>
          </a:p>
          <a:p>
            <a:pPr marL="863587" indent="-431793" lvl="1">
              <a:lnSpc>
                <a:spcPts val="9999"/>
              </a:lnSpc>
              <a:buFont typeface="Arial"/>
              <a:buChar char="•"/>
            </a:pPr>
            <a:r>
              <a:rPr lang="en-US" sz="3999" spc="-179">
                <a:solidFill>
                  <a:srgbClr val="EDEDED"/>
                </a:solidFill>
                <a:latin typeface="Open Sauce"/>
              </a:rPr>
              <a:t>Adjustable method to connect the telescope.</a:t>
            </a:r>
          </a:p>
          <a:p>
            <a:pPr marL="863587" indent="-431793" lvl="1">
              <a:lnSpc>
                <a:spcPts val="9999"/>
              </a:lnSpc>
              <a:buFont typeface="Arial"/>
              <a:buChar char="•"/>
            </a:pPr>
            <a:r>
              <a:rPr lang="en-US" sz="3999" spc="-179">
                <a:solidFill>
                  <a:srgbClr val="EDEDED"/>
                </a:solidFill>
                <a:latin typeface="Open Sauce"/>
              </a:rPr>
              <a:t>Compatible with any existing tripods.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313946">
            <a:off x="2387869" y="3181020"/>
            <a:ext cx="29742862" cy="29742862"/>
            <a:chOff x="0" y="0"/>
            <a:chExt cx="39657149" cy="396571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657149" cy="39657149"/>
            </a:xfrm>
            <a:custGeom>
              <a:avLst/>
              <a:gdLst/>
              <a:ahLst/>
              <a:cxnLst/>
              <a:rect r="r" b="b" t="t" l="l"/>
              <a:pathLst>
                <a:path h="39657149" w="39657149">
                  <a:moveTo>
                    <a:pt x="0" y="0"/>
                  </a:moveTo>
                  <a:lnTo>
                    <a:pt x="39657149" y="0"/>
                  </a:lnTo>
                  <a:lnTo>
                    <a:pt x="39657149" y="39657149"/>
                  </a:lnTo>
                  <a:lnTo>
                    <a:pt x="0" y="39657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906963" y="4850796"/>
              <a:ext cx="29843223" cy="29955556"/>
            </a:xfrm>
            <a:custGeom>
              <a:avLst/>
              <a:gdLst/>
              <a:ahLst/>
              <a:cxnLst/>
              <a:rect r="r" b="b" t="t" l="l"/>
              <a:pathLst>
                <a:path h="29955556" w="29843223">
                  <a:moveTo>
                    <a:pt x="0" y="0"/>
                  </a:moveTo>
                  <a:lnTo>
                    <a:pt x="29843223" y="0"/>
                  </a:lnTo>
                  <a:lnTo>
                    <a:pt x="29843223" y="29955557"/>
                  </a:lnTo>
                  <a:lnTo>
                    <a:pt x="0" y="29955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405642" y="1329687"/>
            <a:ext cx="738358" cy="738358"/>
          </a:xfrm>
          <a:custGeom>
            <a:avLst/>
            <a:gdLst/>
            <a:ahLst/>
            <a:cxnLst/>
            <a:rect r="r" b="b" t="t" l="l"/>
            <a:pathLst>
              <a:path h="738358" w="738358">
                <a:moveTo>
                  <a:pt x="0" y="0"/>
                </a:moveTo>
                <a:lnTo>
                  <a:pt x="738358" y="0"/>
                </a:lnTo>
                <a:lnTo>
                  <a:pt x="738358" y="738358"/>
                </a:lnTo>
                <a:lnTo>
                  <a:pt x="0" y="7383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47325" y="4531525"/>
            <a:ext cx="611975" cy="611975"/>
          </a:xfrm>
          <a:custGeom>
            <a:avLst/>
            <a:gdLst/>
            <a:ahLst/>
            <a:cxnLst/>
            <a:rect r="r" b="b" t="t" l="l"/>
            <a:pathLst>
              <a:path h="611975" w="611975">
                <a:moveTo>
                  <a:pt x="0" y="0"/>
                </a:moveTo>
                <a:lnTo>
                  <a:pt x="611975" y="0"/>
                </a:lnTo>
                <a:lnTo>
                  <a:pt x="611975" y="611975"/>
                </a:lnTo>
                <a:lnTo>
                  <a:pt x="0" y="611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12180" y="8173394"/>
            <a:ext cx="396175" cy="396175"/>
          </a:xfrm>
          <a:custGeom>
            <a:avLst/>
            <a:gdLst/>
            <a:ahLst/>
            <a:cxnLst/>
            <a:rect r="r" b="b" t="t" l="l"/>
            <a:pathLst>
              <a:path h="396175" w="396175">
                <a:moveTo>
                  <a:pt x="0" y="0"/>
                </a:moveTo>
                <a:lnTo>
                  <a:pt x="396175" y="0"/>
                </a:lnTo>
                <a:lnTo>
                  <a:pt x="396175" y="396175"/>
                </a:lnTo>
                <a:lnTo>
                  <a:pt x="0" y="3961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83939">
            <a:off x="12360775" y="356336"/>
            <a:ext cx="2626242" cy="1946702"/>
          </a:xfrm>
          <a:custGeom>
            <a:avLst/>
            <a:gdLst/>
            <a:ahLst/>
            <a:cxnLst/>
            <a:rect r="r" b="b" t="t" l="l"/>
            <a:pathLst>
              <a:path h="1946702" w="2626242">
                <a:moveTo>
                  <a:pt x="0" y="0"/>
                </a:moveTo>
                <a:lnTo>
                  <a:pt x="2626242" y="0"/>
                </a:lnTo>
                <a:lnTo>
                  <a:pt x="2626242" y="1946702"/>
                </a:lnTo>
                <a:lnTo>
                  <a:pt x="0" y="19467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29305" y="8223359"/>
            <a:ext cx="1171312" cy="991222"/>
          </a:xfrm>
          <a:custGeom>
            <a:avLst/>
            <a:gdLst/>
            <a:ahLst/>
            <a:cxnLst/>
            <a:rect r="r" b="b" t="t" l="l"/>
            <a:pathLst>
              <a:path h="991222" w="1171312">
                <a:moveTo>
                  <a:pt x="0" y="0"/>
                </a:moveTo>
                <a:lnTo>
                  <a:pt x="1171311" y="0"/>
                </a:lnTo>
                <a:lnTo>
                  <a:pt x="1171311" y="991222"/>
                </a:lnTo>
                <a:lnTo>
                  <a:pt x="0" y="9912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6054945" y="797116"/>
            <a:ext cx="898368" cy="901749"/>
          </a:xfrm>
          <a:custGeom>
            <a:avLst/>
            <a:gdLst/>
            <a:ahLst/>
            <a:cxnLst/>
            <a:rect r="r" b="b" t="t" l="l"/>
            <a:pathLst>
              <a:path h="901749" w="898368">
                <a:moveTo>
                  <a:pt x="0" y="0"/>
                </a:moveTo>
                <a:lnTo>
                  <a:pt x="898368" y="0"/>
                </a:lnTo>
                <a:lnTo>
                  <a:pt x="898368" y="901750"/>
                </a:lnTo>
                <a:lnTo>
                  <a:pt x="0" y="9017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25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5899060" y="-4683061"/>
            <a:ext cx="6781052" cy="6781052"/>
            <a:chOff x="0" y="0"/>
            <a:chExt cx="9041403" cy="9041403"/>
          </a:xfrm>
        </p:grpSpPr>
        <p:sp>
          <p:nvSpPr>
            <p:cNvPr name="Freeform 13" id="13"/>
            <p:cNvSpPr/>
            <p:nvPr/>
          </p:nvSpPr>
          <p:spPr>
            <a:xfrm flipH="false" flipV="false" rot="2863921">
              <a:off x="1485107" y="5015592"/>
              <a:ext cx="2100587" cy="1095435"/>
            </a:xfrm>
            <a:custGeom>
              <a:avLst/>
              <a:gdLst/>
              <a:ahLst/>
              <a:cxnLst/>
              <a:rect r="r" b="b" t="t" l="l"/>
              <a:pathLst>
                <a:path h="1095435" w="2100587">
                  <a:moveTo>
                    <a:pt x="0" y="0"/>
                  </a:moveTo>
                  <a:lnTo>
                    <a:pt x="2100587" y="0"/>
                  </a:lnTo>
                  <a:lnTo>
                    <a:pt x="2100587" y="1095435"/>
                  </a:lnTo>
                  <a:lnTo>
                    <a:pt x="0" y="1095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1313946">
              <a:off x="1045418" y="1045418"/>
              <a:ext cx="6950566" cy="6950566"/>
            </a:xfrm>
            <a:custGeom>
              <a:avLst/>
              <a:gdLst/>
              <a:ahLst/>
              <a:cxnLst/>
              <a:rect r="r" b="b" t="t" l="l"/>
              <a:pathLst>
                <a:path h="6950566" w="6950566">
                  <a:moveTo>
                    <a:pt x="0" y="0"/>
                  </a:moveTo>
                  <a:lnTo>
                    <a:pt x="6950566" y="0"/>
                  </a:lnTo>
                  <a:lnTo>
                    <a:pt x="6950566" y="6950566"/>
                  </a:lnTo>
                  <a:lnTo>
                    <a:pt x="0" y="6950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1313946">
              <a:off x="2201270" y="2042696"/>
              <a:ext cx="4809826" cy="4827930"/>
            </a:xfrm>
            <a:custGeom>
              <a:avLst/>
              <a:gdLst/>
              <a:ahLst/>
              <a:cxnLst/>
              <a:rect r="r" b="b" t="t" l="l"/>
              <a:pathLst>
                <a:path h="4827930" w="4809826">
                  <a:moveTo>
                    <a:pt x="0" y="0"/>
                  </a:moveTo>
                  <a:lnTo>
                    <a:pt x="4809826" y="0"/>
                  </a:lnTo>
                  <a:lnTo>
                    <a:pt x="4809826" y="4827930"/>
                  </a:lnTo>
                  <a:lnTo>
                    <a:pt x="0" y="4827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-5400000">
              <a:off x="2243709" y="2078148"/>
              <a:ext cx="4699547" cy="4717237"/>
            </a:xfrm>
            <a:custGeom>
              <a:avLst/>
              <a:gdLst/>
              <a:ahLst/>
              <a:cxnLst/>
              <a:rect r="r" b="b" t="t" l="l"/>
              <a:pathLst>
                <a:path h="4717237" w="4699547">
                  <a:moveTo>
                    <a:pt x="4699548" y="0"/>
                  </a:moveTo>
                  <a:lnTo>
                    <a:pt x="0" y="0"/>
                  </a:lnTo>
                  <a:lnTo>
                    <a:pt x="0" y="4717237"/>
                  </a:lnTo>
                  <a:lnTo>
                    <a:pt x="4699548" y="4717237"/>
                  </a:lnTo>
                  <a:lnTo>
                    <a:pt x="4699548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755946" y="3862070"/>
            <a:ext cx="4914900" cy="5396230"/>
            <a:chOff x="0" y="0"/>
            <a:chExt cx="1242675" cy="136437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42675" cy="1364373"/>
            </a:xfrm>
            <a:custGeom>
              <a:avLst/>
              <a:gdLst/>
              <a:ahLst/>
              <a:cxnLst/>
              <a:rect r="r" b="b" t="t" l="l"/>
              <a:pathLst>
                <a:path h="1364373" w="1242675">
                  <a:moveTo>
                    <a:pt x="36229" y="0"/>
                  </a:moveTo>
                  <a:lnTo>
                    <a:pt x="1206445" y="0"/>
                  </a:lnTo>
                  <a:cubicBezTo>
                    <a:pt x="1226454" y="0"/>
                    <a:pt x="1242675" y="16220"/>
                    <a:pt x="1242675" y="36229"/>
                  </a:cubicBezTo>
                  <a:lnTo>
                    <a:pt x="1242675" y="1328144"/>
                  </a:lnTo>
                  <a:cubicBezTo>
                    <a:pt x="1242675" y="1337753"/>
                    <a:pt x="1238858" y="1346968"/>
                    <a:pt x="1232063" y="1353762"/>
                  </a:cubicBezTo>
                  <a:cubicBezTo>
                    <a:pt x="1225269" y="1360556"/>
                    <a:pt x="1216054" y="1364373"/>
                    <a:pt x="1206445" y="1364373"/>
                  </a:cubicBezTo>
                  <a:lnTo>
                    <a:pt x="36229" y="1364373"/>
                  </a:lnTo>
                  <a:cubicBezTo>
                    <a:pt x="16220" y="1364373"/>
                    <a:pt x="0" y="1348153"/>
                    <a:pt x="0" y="1328144"/>
                  </a:cubicBezTo>
                  <a:lnTo>
                    <a:pt x="0" y="36229"/>
                  </a:lnTo>
                  <a:cubicBezTo>
                    <a:pt x="0" y="16220"/>
                    <a:pt x="16220" y="0"/>
                    <a:pt x="36229" y="0"/>
                  </a:cubicBezTo>
                  <a:close/>
                </a:path>
              </a:pathLst>
            </a:custGeom>
            <a:solidFill>
              <a:srgbClr val="3E44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104775"/>
              <a:ext cx="1242675" cy="1259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344400" y="3862070"/>
            <a:ext cx="4914900" cy="5396230"/>
            <a:chOff x="0" y="0"/>
            <a:chExt cx="1242675" cy="136437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42675" cy="1364373"/>
            </a:xfrm>
            <a:custGeom>
              <a:avLst/>
              <a:gdLst/>
              <a:ahLst/>
              <a:cxnLst/>
              <a:rect r="r" b="b" t="t" l="l"/>
              <a:pathLst>
                <a:path h="1364373" w="1242675">
                  <a:moveTo>
                    <a:pt x="36229" y="0"/>
                  </a:moveTo>
                  <a:lnTo>
                    <a:pt x="1206445" y="0"/>
                  </a:lnTo>
                  <a:cubicBezTo>
                    <a:pt x="1226454" y="0"/>
                    <a:pt x="1242675" y="16220"/>
                    <a:pt x="1242675" y="36229"/>
                  </a:cubicBezTo>
                  <a:lnTo>
                    <a:pt x="1242675" y="1328144"/>
                  </a:lnTo>
                  <a:cubicBezTo>
                    <a:pt x="1242675" y="1337753"/>
                    <a:pt x="1238858" y="1346968"/>
                    <a:pt x="1232063" y="1353762"/>
                  </a:cubicBezTo>
                  <a:cubicBezTo>
                    <a:pt x="1225269" y="1360556"/>
                    <a:pt x="1216054" y="1364373"/>
                    <a:pt x="1206445" y="1364373"/>
                  </a:cubicBezTo>
                  <a:lnTo>
                    <a:pt x="36229" y="1364373"/>
                  </a:lnTo>
                  <a:cubicBezTo>
                    <a:pt x="16220" y="1364373"/>
                    <a:pt x="0" y="1348153"/>
                    <a:pt x="0" y="1328144"/>
                  </a:cubicBezTo>
                  <a:lnTo>
                    <a:pt x="0" y="36229"/>
                  </a:lnTo>
                  <a:cubicBezTo>
                    <a:pt x="0" y="16220"/>
                    <a:pt x="16220" y="0"/>
                    <a:pt x="36229" y="0"/>
                  </a:cubicBezTo>
                  <a:close/>
                </a:path>
              </a:pathLst>
            </a:custGeom>
            <a:solidFill>
              <a:srgbClr val="3E44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104775"/>
              <a:ext cx="1242675" cy="1259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3814271"/>
            <a:ext cx="4914900" cy="5396230"/>
            <a:chOff x="0" y="0"/>
            <a:chExt cx="1242675" cy="136437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42675" cy="1364373"/>
            </a:xfrm>
            <a:custGeom>
              <a:avLst/>
              <a:gdLst/>
              <a:ahLst/>
              <a:cxnLst/>
              <a:rect r="r" b="b" t="t" l="l"/>
              <a:pathLst>
                <a:path h="1364373" w="1242675">
                  <a:moveTo>
                    <a:pt x="36229" y="0"/>
                  </a:moveTo>
                  <a:lnTo>
                    <a:pt x="1206445" y="0"/>
                  </a:lnTo>
                  <a:cubicBezTo>
                    <a:pt x="1226454" y="0"/>
                    <a:pt x="1242675" y="16220"/>
                    <a:pt x="1242675" y="36229"/>
                  </a:cubicBezTo>
                  <a:lnTo>
                    <a:pt x="1242675" y="1328144"/>
                  </a:lnTo>
                  <a:cubicBezTo>
                    <a:pt x="1242675" y="1337753"/>
                    <a:pt x="1238858" y="1346968"/>
                    <a:pt x="1232063" y="1353762"/>
                  </a:cubicBezTo>
                  <a:cubicBezTo>
                    <a:pt x="1225269" y="1360556"/>
                    <a:pt x="1216054" y="1364373"/>
                    <a:pt x="1206445" y="1364373"/>
                  </a:cubicBezTo>
                  <a:lnTo>
                    <a:pt x="36229" y="1364373"/>
                  </a:lnTo>
                  <a:cubicBezTo>
                    <a:pt x="16220" y="1364373"/>
                    <a:pt x="0" y="1348153"/>
                    <a:pt x="0" y="1328144"/>
                  </a:cubicBezTo>
                  <a:lnTo>
                    <a:pt x="0" y="36229"/>
                  </a:lnTo>
                  <a:cubicBezTo>
                    <a:pt x="0" y="16220"/>
                    <a:pt x="16220" y="0"/>
                    <a:pt x="36229" y="0"/>
                  </a:cubicBezTo>
                  <a:close/>
                </a:path>
              </a:pathLst>
            </a:custGeom>
            <a:solidFill>
              <a:srgbClr val="D6D7D9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104775"/>
              <a:ext cx="1242675" cy="1259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608364" y="4263390"/>
            <a:ext cx="4879521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  <a:spcBef>
                <a:spcPct val="0"/>
              </a:spcBef>
            </a:pPr>
            <a:r>
              <a:rPr lang="en-US" sz="2699" spc="-40">
                <a:solidFill>
                  <a:srgbClr val="000000"/>
                </a:solidFill>
                <a:latin typeface="TT Interphases Bold"/>
              </a:rPr>
              <a:t>Our Target Market Encompasses: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0150" y="5590181"/>
            <a:ext cx="4607234" cy="27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000000"/>
                </a:solidFill>
                <a:latin typeface="TT Interphases"/>
              </a:rPr>
              <a:t> Astro-enthusiasts</a:t>
            </a:r>
          </a:p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000000"/>
                </a:solidFill>
                <a:latin typeface="TT Interphases"/>
              </a:rPr>
              <a:t> </a:t>
            </a:r>
            <a:r>
              <a:rPr lang="en-US" sz="2499" spc="-37">
                <a:solidFill>
                  <a:srgbClr val="000000"/>
                </a:solidFill>
                <a:latin typeface="TT Interphases"/>
              </a:rPr>
              <a:t>Academia</a:t>
            </a:r>
          </a:p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000000"/>
                </a:solidFill>
                <a:latin typeface="TT Interphases"/>
              </a:rPr>
              <a:t> </a:t>
            </a:r>
            <a:r>
              <a:rPr lang="en-US" sz="2499" spc="-37">
                <a:solidFill>
                  <a:srgbClr val="000000"/>
                </a:solidFill>
                <a:latin typeface="TT Interphases"/>
              </a:rPr>
              <a:t>Astro-research organizations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000000"/>
                </a:solidFill>
                <a:latin typeface="TT Interphases"/>
              </a:rPr>
              <a:t> </a:t>
            </a:r>
            <a:r>
              <a:rPr lang="en-US" sz="2499" spc="-37">
                <a:solidFill>
                  <a:srgbClr val="000000"/>
                </a:solidFill>
                <a:latin typeface="TT Interphases"/>
              </a:rPr>
              <a:t>Scope enthusiasts seeking upgrades.</a:t>
            </a:r>
          </a:p>
          <a:p>
            <a:pPr algn="l" marL="0" indent="0" lvl="0">
              <a:lnSpc>
                <a:spcPts val="3749"/>
              </a:lnSpc>
            </a:pPr>
          </a:p>
        </p:txBody>
      </p:sp>
      <p:sp>
        <p:nvSpPr>
          <p:cNvPr name="AutoShape 28" id="28"/>
          <p:cNvSpPr/>
          <p:nvPr/>
        </p:nvSpPr>
        <p:spPr>
          <a:xfrm flipV="true">
            <a:off x="1200150" y="5357795"/>
            <a:ext cx="33337" cy="3013686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1028700" y="2454100"/>
            <a:ext cx="16453345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639"/>
              </a:lnSpc>
              <a:buFont typeface="Arial"/>
              <a:buChar char="•"/>
            </a:pPr>
            <a:r>
              <a:rPr lang="en-US" sz="2799" spc="-41">
                <a:solidFill>
                  <a:srgbClr val="FFFFFF"/>
                </a:solidFill>
                <a:latin typeface="TT Interphases Bold"/>
              </a:rPr>
              <a:t>The astronomy products market is thriving, driven by a growing fascination with the cosmos. Surveys also indicate a steady increase in stargazing and amateur astronomy activities globally.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1116916"/>
            <a:ext cx="10437144" cy="105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99"/>
              </a:lnSpc>
            </a:pPr>
            <a:r>
              <a:rPr lang="en-US" sz="7999" spc="-399">
                <a:solidFill>
                  <a:srgbClr val="A373F1"/>
                </a:solidFill>
                <a:latin typeface="Helvetica World Bold"/>
              </a:rPr>
              <a:t>Market </a:t>
            </a:r>
            <a:r>
              <a:rPr lang="en-US" sz="7999" spc="-399">
                <a:solidFill>
                  <a:srgbClr val="FFFFFF"/>
                </a:solidFill>
                <a:latin typeface="Helvetica World Bold"/>
              </a:rPr>
              <a:t>Analysis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175200" y="4226560"/>
            <a:ext cx="4879521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 spc="-41">
                <a:solidFill>
                  <a:srgbClr val="E8E8E8"/>
                </a:solidFill>
                <a:latin typeface="TT Interphases Bold"/>
              </a:rPr>
              <a:t>Competitor Analysis </a:t>
            </a: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6985969" y="4890093"/>
            <a:ext cx="4607234" cy="418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E8E8E8"/>
                </a:solidFill>
                <a:latin typeface="TT Interphases"/>
              </a:rPr>
              <a:t>Traditional telescope mounts are common, but IoT integration is new. </a:t>
            </a:r>
          </a:p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E8E8E8"/>
                </a:solidFill>
                <a:latin typeface="TT Interphases"/>
              </a:rPr>
              <a:t>Explore emerging competitors for automated mounts. 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E8E8E8"/>
                </a:solidFill>
                <a:latin typeface="TT Interphases"/>
              </a:rPr>
              <a:t>Assess features, pricing, distribution, and customer feedback for insights.</a:t>
            </a:r>
          </a:p>
        </p:txBody>
      </p:sp>
      <p:sp>
        <p:nvSpPr>
          <p:cNvPr name="AutoShape 33" id="33"/>
          <p:cNvSpPr/>
          <p:nvPr/>
        </p:nvSpPr>
        <p:spPr>
          <a:xfrm flipH="true" flipV="true">
            <a:off x="6985969" y="5012455"/>
            <a:ext cx="0" cy="3406826"/>
          </a:xfrm>
          <a:prstGeom prst="line">
            <a:avLst/>
          </a:prstGeom>
          <a:ln cap="flat" w="66675">
            <a:solidFill>
              <a:srgbClr val="E8E8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12515850" y="4226560"/>
            <a:ext cx="4879521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 spc="-40">
                <a:solidFill>
                  <a:srgbClr val="E8E8E8"/>
                </a:solidFill>
                <a:latin typeface="TT Interphases Bold"/>
              </a:rPr>
              <a:t>Trends and Opportunities </a:t>
            </a:r>
          </a:p>
          <a:p>
            <a:pPr algn="l" marL="0" indent="0" lvl="0">
              <a:lnSpc>
                <a:spcPts val="3509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2559546" y="4890093"/>
            <a:ext cx="4607234" cy="418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E8E8E8"/>
                </a:solidFill>
                <a:latin typeface="TT Interphases"/>
              </a:rPr>
              <a:t>The IoT revolutionizes stargazing for enthusiasts and education. </a:t>
            </a:r>
          </a:p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E8E8E8"/>
                </a:solidFill>
                <a:latin typeface="TT Interphases"/>
              </a:rPr>
              <a:t>Demand grows for user-friendly astronomy tech.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-37">
                <a:solidFill>
                  <a:srgbClr val="E8E8E8"/>
                </a:solidFill>
                <a:latin typeface="TT Interphases"/>
              </a:rPr>
              <a:t>Using social media and online platforms expands audience reach and product awareness.</a:t>
            </a:r>
          </a:p>
        </p:txBody>
      </p:sp>
      <p:sp>
        <p:nvSpPr>
          <p:cNvPr name="AutoShape 36" id="36"/>
          <p:cNvSpPr/>
          <p:nvPr/>
        </p:nvSpPr>
        <p:spPr>
          <a:xfrm flipV="true">
            <a:off x="12592884" y="5106670"/>
            <a:ext cx="0" cy="3406826"/>
          </a:xfrm>
          <a:prstGeom prst="line">
            <a:avLst/>
          </a:prstGeom>
          <a:ln cap="flat" w="66675">
            <a:solidFill>
              <a:srgbClr val="E8E8E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DAF8rc5_4t4</dc:identifier>
  <dcterms:modified xsi:type="dcterms:W3CDTF">2011-08-01T06:04:30Z</dcterms:modified>
  <cp:revision>1</cp:revision>
  <dc:title>Earendel Pro-Track</dc:title>
</cp:coreProperties>
</file>